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36"/>
  </p:notesMasterIdLst>
  <p:handoutMasterIdLst>
    <p:handoutMasterId r:id="rId37"/>
  </p:handoutMasterIdLst>
  <p:sldIdLst>
    <p:sldId id="1145" r:id="rId2"/>
    <p:sldId id="1153" r:id="rId3"/>
    <p:sldId id="1168" r:id="rId4"/>
    <p:sldId id="1176" r:id="rId5"/>
    <p:sldId id="1175" r:id="rId6"/>
    <p:sldId id="1169" r:id="rId7"/>
    <p:sldId id="1170" r:id="rId8"/>
    <p:sldId id="1155" r:id="rId9"/>
    <p:sldId id="1156" r:id="rId10"/>
    <p:sldId id="1157" r:id="rId11"/>
    <p:sldId id="1180" r:id="rId12"/>
    <p:sldId id="1181" r:id="rId13"/>
    <p:sldId id="1182" r:id="rId14"/>
    <p:sldId id="1183" r:id="rId15"/>
    <p:sldId id="1184" r:id="rId16"/>
    <p:sldId id="1186" r:id="rId17"/>
    <p:sldId id="1187" r:id="rId18"/>
    <p:sldId id="1188" r:id="rId19"/>
    <p:sldId id="1189" r:id="rId20"/>
    <p:sldId id="1190" r:id="rId21"/>
    <p:sldId id="1185" r:id="rId22"/>
    <p:sldId id="1191" r:id="rId23"/>
    <p:sldId id="1192" r:id="rId24"/>
    <p:sldId id="1193" r:id="rId25"/>
    <p:sldId id="1194" r:id="rId26"/>
    <p:sldId id="1195" r:id="rId27"/>
    <p:sldId id="1198" r:id="rId28"/>
    <p:sldId id="1196" r:id="rId29"/>
    <p:sldId id="1197" r:id="rId30"/>
    <p:sldId id="1163" r:id="rId31"/>
    <p:sldId id="1164" r:id="rId32"/>
    <p:sldId id="1165" r:id="rId33"/>
    <p:sldId id="1172" r:id="rId34"/>
    <p:sldId id="1173" r:id="rId35"/>
  </p:sldIdLst>
  <p:sldSz cx="10561638" cy="7921625"/>
  <p:notesSz cx="6805613" cy="9939338"/>
  <p:embeddedFontLst>
    <p:embeddedFont>
      <p:font typeface="나눔고딕" panose="020D0604000000000000" pitchFamily="50" charset="-127"/>
      <p:regular r:id="rId38"/>
      <p:bold r:id="rId39"/>
    </p:embeddedFont>
    <p:embeddedFont>
      <p:font typeface="나눔고딕 ExtraBold" panose="020D0904000000000000" pitchFamily="50" charset="-127"/>
      <p:bold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나눔바른고딕" panose="020B0603020101020101" pitchFamily="50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5" userDrawn="1">
          <p15:clr>
            <a:srgbClr val="A4A3A4"/>
          </p15:clr>
        </p15:guide>
        <p15:guide id="2" pos="3327" userDrawn="1">
          <p15:clr>
            <a:srgbClr val="A4A3A4"/>
          </p15:clr>
        </p15:guide>
        <p15:guide id="3" pos="33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5A8BAC"/>
    <a:srgbClr val="FFC91B"/>
    <a:srgbClr val="92B2C8"/>
    <a:srgbClr val="0099FF"/>
    <a:srgbClr val="FFCC00"/>
    <a:srgbClr val="E45E5E"/>
    <a:srgbClr val="DB2A2A"/>
    <a:srgbClr val="FFFFCC"/>
    <a:srgbClr val="85C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609" autoAdjust="0"/>
  </p:normalViewPr>
  <p:slideViewPr>
    <p:cSldViewPr>
      <p:cViewPr varScale="1">
        <p:scale>
          <a:sx n="104" d="100"/>
          <a:sy n="104" d="100"/>
        </p:scale>
        <p:origin x="1344" y="162"/>
      </p:cViewPr>
      <p:guideLst>
        <p:guide orient="horz" pos="2495"/>
        <p:guide pos="3327"/>
        <p:guide pos="33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3978" y="-90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184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364CEFEC-D7CC-48CC-B5FF-0321E9F2F95E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184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5ED73725-E7E3-4AE5-9A10-F49E6A0BB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32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133C5FC3-A607-4463-B82D-493EEF32E4AA}" type="datetimeFigureOut">
              <a:rPr lang="ko-KR" altLang="en-US" smtClean="0"/>
              <a:pPr/>
              <a:t>2017-02-20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7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018F2E9D-C504-426C-B6B6-7A61112D82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51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711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06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1527140" y="2808689"/>
            <a:ext cx="7507358" cy="923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857249" indent="-857249" algn="ctr">
              <a:buFontTx/>
              <a:buNone/>
              <a:defRPr kumimoji="0" lang="ko-KR" altLang="en-US" sz="5999" b="1" i="0" u="none" strike="noStrike" cap="none" spc="-101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ExtraBold"/>
                <a:ea typeface="나눔고딕 ExtraBold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THEME Campaign</a:t>
            </a:r>
            <a:endParaRPr lang="ko-KR" altLang="en-US" dirty="0"/>
          </a:p>
        </p:txBody>
      </p:sp>
      <p:sp>
        <p:nvSpPr>
          <p:cNvPr id="116" name="텍스트 개체 틀 23"/>
          <p:cNvSpPr>
            <a:spLocks noGrp="1"/>
          </p:cNvSpPr>
          <p:nvPr>
            <p:ph type="body" sz="quarter" idx="11" hasCustomPrompt="1"/>
          </p:nvPr>
        </p:nvSpPr>
        <p:spPr>
          <a:xfrm>
            <a:off x="1527140" y="3663879"/>
            <a:ext cx="750735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47484" indent="-447484" algn="ctr">
              <a:buFontTx/>
              <a:buNone/>
              <a:defRPr kumimoji="0" lang="ko-KR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"/>
                <a:ea typeface="나눔고딕"/>
              </a:defRPr>
            </a:lvl1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New Project</a:t>
            </a:r>
            <a:endParaRPr lang="ko-KR" altLang="en-US" dirty="0"/>
          </a:p>
        </p:txBody>
      </p:sp>
      <p:sp>
        <p:nvSpPr>
          <p:cNvPr id="118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2689251" y="4609667"/>
            <a:ext cx="5183136" cy="2155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1097369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1" b="0" spc="0" baseline="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69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endParaRPr lang="en-US" altLang="ko-KR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5051523" y="4305455"/>
            <a:ext cx="458916" cy="54000"/>
          </a:xfrm>
          <a:prstGeom prst="rect">
            <a:avLst/>
          </a:prstGeom>
          <a:solidFill>
            <a:srgbClr val="5A8BAC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399" latinLnBrk="0"/>
            <a:endParaRPr lang="ko-KR" altLang="en-US" sz="1800" spc="-5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1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5544995"/>
            <a:ext cx="10561638" cy="2376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현 11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655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현 9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3864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-1" y="376"/>
            <a:ext cx="10561639" cy="100848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이등변 삼각형 5"/>
          <p:cNvSpPr/>
          <p:nvPr userDrawn="1"/>
        </p:nvSpPr>
        <p:spPr>
          <a:xfrm rot="10800000">
            <a:off x="221956" y="1008857"/>
            <a:ext cx="252399" cy="288032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" name="현 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9308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3" y="-1"/>
            <a:ext cx="130988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현 7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28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8663" y="6"/>
            <a:ext cx="10566797" cy="7921625"/>
          </a:xfrm>
          <a:prstGeom prst="rect">
            <a:avLst/>
          </a:prstGeom>
          <a:solidFill>
            <a:srgbClr val="283340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399" latinLnBrk="0"/>
            <a:endParaRPr lang="ko-KR" altLang="en-US" sz="1800" spc="-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9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5051523" y="4487399"/>
            <a:ext cx="458916" cy="54000"/>
          </a:xfrm>
          <a:prstGeom prst="rect">
            <a:avLst/>
          </a:prstGeom>
          <a:solidFill>
            <a:srgbClr val="5A8BAC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399" latinLnBrk="0"/>
            <a:endParaRPr lang="ko-KR" altLang="en-US" sz="1800" spc="-5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1698113" y="2490588"/>
            <a:ext cx="7165412" cy="928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8000" spc="-30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1698113" y="3696950"/>
            <a:ext cx="7165412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1698113" y="5065102"/>
            <a:ext cx="7165412" cy="24481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FontTx/>
              <a:buNone/>
              <a:def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426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1"/>
            <a:ext cx="280319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541884" y="3808694"/>
            <a:ext cx="1719422" cy="0"/>
            <a:chOff x="950269" y="3638632"/>
            <a:chExt cx="2563459" cy="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5A8BAC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541884" y="5591263"/>
            <a:ext cx="1719422" cy="0"/>
            <a:chOff x="950269" y="3638632"/>
            <a:chExt cx="2563459" cy="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5A8BAC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541884" y="2026126"/>
            <a:ext cx="1719422" cy="0"/>
            <a:chOff x="950269" y="3638632"/>
            <a:chExt cx="2563459" cy="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5A8BAC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1859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402222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7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541135" y="15509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baseline="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OUR COMPANY</a:t>
            </a:r>
            <a:endParaRPr lang="ko-KR" altLang="en-US" dirty="0"/>
          </a:p>
        </p:txBody>
      </p:sp>
      <p:sp>
        <p:nvSpPr>
          <p:cNvPr id="28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41135" y="3326737"/>
            <a:ext cx="1720172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29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541135" y="51132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37" name="현 3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2308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5" userDrawn="1">
          <p15:clr>
            <a:srgbClr val="FBAE40"/>
          </p15:clr>
        </p15:guide>
        <p15:guide id="2" pos="332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2" y="-1"/>
            <a:ext cx="1896442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2231243" y="32671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2241606" y="93647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7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176273" y="15509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baseline="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OUR COMPANY</a:t>
            </a:r>
            <a:endParaRPr lang="ko-KR" altLang="en-US" dirty="0"/>
          </a:p>
        </p:txBody>
      </p:sp>
      <p:sp>
        <p:nvSpPr>
          <p:cNvPr id="28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176273" y="3326737"/>
            <a:ext cx="1720172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29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174190" y="51132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37" name="현 3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1406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5">
          <p15:clr>
            <a:srgbClr val="FBAE40"/>
          </p15:clr>
        </p15:guide>
        <p15:guide id="2" pos="332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1"/>
            <a:ext cx="280319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1859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402222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7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541135" y="15509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baseline="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OUR COMPANY</a:t>
            </a:r>
            <a:endParaRPr lang="ko-KR" altLang="en-US" dirty="0"/>
          </a:p>
        </p:txBody>
      </p:sp>
      <p:sp>
        <p:nvSpPr>
          <p:cNvPr id="28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41135" y="3326737"/>
            <a:ext cx="1720172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29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541135" y="51132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37" name="현 3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4238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5">
          <p15:clr>
            <a:srgbClr val="FBAE40"/>
          </p15:clr>
        </p15:guide>
        <p15:guide id="2" pos="332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1"/>
            <a:ext cx="280319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1859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402222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5088888" y="7633220"/>
            <a:ext cx="383862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13" name="현 12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458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884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4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556276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13" name="현 12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132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1983146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4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1988327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13" name="현 12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496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1"/>
            <a:ext cx="3902176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현 11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984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>
            <a:off x="0" y="-1"/>
            <a:ext cx="10561638" cy="7921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903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2" r:id="rId2"/>
    <p:sldLayoutId id="2147483690" r:id="rId3"/>
    <p:sldLayoutId id="2147483701" r:id="rId4"/>
    <p:sldLayoutId id="2147483702" r:id="rId5"/>
    <p:sldLayoutId id="2147483696" r:id="rId6"/>
    <p:sldLayoutId id="2147483697" r:id="rId7"/>
    <p:sldLayoutId id="2147483698" r:id="rId8"/>
    <p:sldLayoutId id="2147483693" r:id="rId9"/>
    <p:sldLayoutId id="2147483695" r:id="rId10"/>
    <p:sldLayoutId id="2147483694" r:id="rId11"/>
    <p:sldLayoutId id="2147483699" r:id="rId12"/>
    <p:sldLayoutId id="2147483700" r:id="rId13"/>
    <p:sldLayoutId id="2147483691" r:id="rId14"/>
  </p:sldLayoutIdLst>
  <p:txStyles>
    <p:titleStyle>
      <a:lvl1pPr algn="ctr" defTabSz="1193291" rtl="0" eaLnBrk="1" latinLnBrk="1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484" indent="-447484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69548" indent="-372904" algn="l" defTabSz="1193291" rtl="0" eaLnBrk="1" latinLnBrk="1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91613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88257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84903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1548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78194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74838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71483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1pPr>
      <a:lvl2pPr marL="596645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2pPr>
      <a:lvl3pPr marL="1193291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3pPr>
      <a:lvl4pPr marL="1789935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4pPr>
      <a:lvl5pPr marL="2386581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5pPr>
      <a:lvl6pPr marL="2983226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6pPr>
      <a:lvl7pPr marL="3579870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7pPr>
      <a:lvl8pPr marL="4176516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8pPr>
      <a:lvl9pPr marL="4773161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taas.koroad.or.kr/" TargetMode="External"/><Relationship Id="rId7" Type="http://schemas.openxmlformats.org/officeDocument/2006/relationships/hyperlink" Target="http://map.daum.net/" TargetMode="External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m/maps/" TargetMode="External"/><Relationship Id="rId5" Type="http://schemas.openxmlformats.org/officeDocument/2006/relationships/hyperlink" Target="https://developers.google.com/maps/" TargetMode="External"/><Relationship Id="rId4" Type="http://schemas.openxmlformats.org/officeDocument/2006/relationships/hyperlink" Target="http://www.hovans.com/autoguar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538164" y="2797298"/>
            <a:ext cx="9485312" cy="928888"/>
          </a:xfrm>
        </p:spPr>
        <p:txBody>
          <a:bodyPr/>
          <a:lstStyle/>
          <a:p>
            <a:r>
              <a:rPr lang="ko-KR" altLang="en-US" sz="4800" dirty="0"/>
              <a:t>자전거로 通하는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800" dirty="0" err="1"/>
              <a:t>Blackbox</a:t>
            </a:r>
            <a:r>
              <a:rPr lang="en-US" altLang="ko-KR" sz="2800" dirty="0"/>
              <a:t> </a:t>
            </a:r>
            <a:r>
              <a:rPr lang="en-US" altLang="ko-KR" sz="2800" spc="-150" dirty="0"/>
              <a:t>Application</a:t>
            </a:r>
            <a:endParaRPr lang="ko-KR" altLang="en-US" sz="2800" spc="-15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pc="-150" dirty="0"/>
              <a:t>2014152031 </a:t>
            </a:r>
            <a:r>
              <a:rPr lang="ko-KR" altLang="en-US" spc="-150" dirty="0"/>
              <a:t>임현진</a:t>
            </a:r>
            <a:endParaRPr lang="en-US" altLang="ko-KR" spc="-150" dirty="0"/>
          </a:p>
          <a:p>
            <a:r>
              <a:rPr lang="en-US" altLang="ko-KR" spc="-150" dirty="0"/>
              <a:t>2014152034 </a:t>
            </a:r>
            <a:r>
              <a:rPr lang="ko-KR" altLang="en-US" spc="-150" dirty="0"/>
              <a:t>정필모</a:t>
            </a:r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3120579" y="2658735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11" name="텍스트 개체 틀 8"/>
          <p:cNvSpPr txBox="1">
            <a:spLocks/>
          </p:cNvSpPr>
          <p:nvPr/>
        </p:nvSpPr>
        <p:spPr>
          <a:xfrm>
            <a:off x="3660023" y="4004032"/>
            <a:ext cx="1476780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1193291" rtl="0" eaLnBrk="1" latinLnBrk="1" hangingPunct="1">
              <a:spcBef>
                <a:spcPct val="20000"/>
              </a:spcBef>
              <a:buFontTx/>
              <a:buNone/>
              <a:defRPr lang="ko-KR" altLang="en-US" sz="18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dirty="0"/>
              <a:t>(Dashboard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Camera)</a:t>
            </a:r>
            <a:endParaRPr lang="en-US" sz="1200" b="0" spc="-150" dirty="0"/>
          </a:p>
        </p:txBody>
      </p:sp>
    </p:spTree>
    <p:extLst>
      <p:ext uri="{BB962C8B-B14F-4D97-AF65-F5344CB8AC3E}">
        <p14:creationId xmlns:p14="http://schemas.microsoft.com/office/powerpoint/2010/main" val="6570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시스템 수행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System Performance Scenario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71207" y="4283691"/>
            <a:ext cx="791294" cy="791294"/>
          </a:xfrm>
          <a:prstGeom prst="roundRect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APP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8449965" y="4358897"/>
            <a:ext cx="936898" cy="640881"/>
          </a:xfrm>
          <a:prstGeom prst="can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DB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sp>
        <p:nvSpPr>
          <p:cNvPr id="12" name="구름 11"/>
          <p:cNvSpPr/>
          <p:nvPr/>
        </p:nvSpPr>
        <p:spPr>
          <a:xfrm>
            <a:off x="4489525" y="4175282"/>
            <a:ext cx="1584176" cy="1008112"/>
          </a:xfrm>
          <a:prstGeom prst="cloud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SERVER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0" name="양쪽 모서리가 둥근 사각형 29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양쪽 모서리가 둥근 사각형 31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8" name="직선 화살표 연결선 37"/>
          <p:cNvCxnSpPr/>
          <p:nvPr/>
        </p:nvCxnSpPr>
        <p:spPr>
          <a:xfrm>
            <a:off x="2256483" y="4679338"/>
            <a:ext cx="1944216" cy="0"/>
          </a:xfrm>
          <a:prstGeom prst="straightConnector1">
            <a:avLst/>
          </a:prstGeom>
          <a:ln w="28575">
            <a:solidFill>
              <a:srgbClr val="5A8BA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6288931" y="4679337"/>
            <a:ext cx="1944216" cy="0"/>
          </a:xfrm>
          <a:prstGeom prst="straightConnector1">
            <a:avLst/>
          </a:prstGeom>
          <a:ln w="28575">
            <a:solidFill>
              <a:srgbClr val="5A8BA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 rot="21015062">
            <a:off x="1850041" y="3056848"/>
            <a:ext cx="812883" cy="1057244"/>
            <a:chOff x="2200027" y="1765739"/>
            <a:chExt cx="812883" cy="1057244"/>
          </a:xfrm>
        </p:grpSpPr>
        <p:grpSp>
          <p:nvGrpSpPr>
            <p:cNvPr id="47" name="그룹 46"/>
            <p:cNvGrpSpPr/>
            <p:nvPr/>
          </p:nvGrpSpPr>
          <p:grpSpPr>
            <a:xfrm rot="2700000">
              <a:off x="2373854" y="1989171"/>
              <a:ext cx="862488" cy="415624"/>
              <a:chOff x="2400499" y="2088604"/>
              <a:chExt cx="862488" cy="41562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2760539" y="2088604"/>
                <a:ext cx="144016" cy="4156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5A8B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44"/>
              <p:cNvSpPr/>
              <p:nvPr/>
            </p:nvSpPr>
            <p:spPr>
              <a:xfrm rot="5400000">
                <a:off x="2378391" y="2160612"/>
                <a:ext cx="315824" cy="271608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5A8B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다리꼴 45"/>
              <p:cNvSpPr/>
              <p:nvPr/>
            </p:nvSpPr>
            <p:spPr>
              <a:xfrm rot="5400000" flipV="1">
                <a:off x="2970075" y="2161416"/>
                <a:ext cx="315824" cy="270000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5A8B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원호 47"/>
            <p:cNvSpPr/>
            <p:nvPr/>
          </p:nvSpPr>
          <p:spPr>
            <a:xfrm rot="10800000">
              <a:off x="2478902" y="2226938"/>
              <a:ext cx="293188" cy="293188"/>
            </a:xfrm>
            <a:prstGeom prst="arc">
              <a:avLst/>
            </a:prstGeom>
            <a:ln w="28575">
              <a:solidFill>
                <a:srgbClr val="5A8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원호 48"/>
            <p:cNvSpPr/>
            <p:nvPr/>
          </p:nvSpPr>
          <p:spPr>
            <a:xfrm rot="10800000">
              <a:off x="2339557" y="2155893"/>
              <a:ext cx="501131" cy="501131"/>
            </a:xfrm>
            <a:prstGeom prst="arc">
              <a:avLst/>
            </a:prstGeom>
            <a:ln w="28575">
              <a:solidFill>
                <a:srgbClr val="5A8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호 49"/>
            <p:cNvSpPr/>
            <p:nvPr/>
          </p:nvSpPr>
          <p:spPr>
            <a:xfrm rot="10800000">
              <a:off x="2200027" y="2111156"/>
              <a:ext cx="711827" cy="711827"/>
            </a:xfrm>
            <a:prstGeom prst="arc">
              <a:avLst/>
            </a:prstGeom>
            <a:ln w="28575">
              <a:solidFill>
                <a:srgbClr val="5A8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571384" y="3154393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5A8BAC"/>
                </a:solidFill>
              </a:rPr>
              <a:t>GPS</a:t>
            </a:r>
            <a:endParaRPr lang="ko-KR" altLang="en-US" sz="1600" b="1" dirty="0">
              <a:solidFill>
                <a:srgbClr val="5A8BA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688049" y="4768005"/>
            <a:ext cx="10759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라이딩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녹화영상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723072" y="4768004"/>
            <a:ext cx="10759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라이딩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녹화영상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37889" y="5130411"/>
            <a:ext cx="857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트래킹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블랙박스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4760023" y="1872580"/>
            <a:ext cx="1043180" cy="1043180"/>
          </a:xfrm>
          <a:prstGeom prst="ellipse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WEB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281613" y="3013082"/>
            <a:ext cx="0" cy="1090191"/>
          </a:xfrm>
          <a:prstGeom prst="straightConnector1">
            <a:avLst/>
          </a:prstGeom>
          <a:ln w="28575">
            <a:solidFill>
              <a:srgbClr val="5A8BA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10960" y="3112136"/>
            <a:ext cx="10759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라이딩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녹화영상</a:t>
            </a:r>
          </a:p>
        </p:txBody>
      </p:sp>
    </p:spTree>
    <p:extLst>
      <p:ext uri="{BB962C8B-B14F-4D97-AF65-F5344CB8AC3E}">
        <p14:creationId xmlns:p14="http://schemas.microsoft.com/office/powerpoint/2010/main" val="3294018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</a:t>
            </a:r>
            <a:r>
              <a:rPr lang="ko-KR" altLang="en-US" dirty="0">
                <a:solidFill>
                  <a:srgbClr val="5A8BAC"/>
                </a:solidFill>
              </a:rPr>
              <a:t>구성도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Technical Architecture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342086"/>
              </p:ext>
            </p:extLst>
          </p:nvPr>
        </p:nvGraphicFramePr>
        <p:xfrm>
          <a:off x="671513" y="1584548"/>
          <a:ext cx="4681315" cy="34000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60440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1560436">
                  <a:extLst>
                    <a:ext uri="{9D8B030D-6E8A-4147-A177-3AD203B41FA5}">
                      <a16:colId xmlns:a16="http://schemas.microsoft.com/office/drawing/2014/main" val="2446082667"/>
                    </a:ext>
                  </a:extLst>
                </a:gridCol>
                <a:gridCol w="1560439">
                  <a:extLst>
                    <a:ext uri="{9D8B030D-6E8A-4147-A177-3AD203B41FA5}">
                      <a16:colId xmlns:a16="http://schemas.microsoft.com/office/drawing/2014/main" val="102520032"/>
                    </a:ext>
                  </a:extLst>
                </a:gridCol>
              </a:tblGrid>
              <a:tr h="57711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MAIN UI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748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Tracking Manager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GPS Manager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Camera Manager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748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Notification Manager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Permission Manager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File Manager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719578"/>
                  </a:ext>
                </a:extLst>
              </a:tr>
              <a:tr h="748603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Setting Manager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Account Manager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DB Manager</a:t>
                      </a:r>
                      <a:endParaRPr lang="ko-KR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121727"/>
                  </a:ext>
                </a:extLst>
              </a:tr>
              <a:tr h="57711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Android OS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0545"/>
              </p:ext>
            </p:extLst>
          </p:nvPr>
        </p:nvGraphicFramePr>
        <p:xfrm>
          <a:off x="6341350" y="2376636"/>
          <a:ext cx="3243348" cy="26079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21674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1621674">
                  <a:extLst>
                    <a:ext uri="{9D8B030D-6E8A-4147-A177-3AD203B41FA5}">
                      <a16:colId xmlns:a16="http://schemas.microsoft.com/office/drawing/2014/main" val="3678712870"/>
                    </a:ext>
                  </a:extLst>
                </a:gridCol>
              </a:tblGrid>
              <a:tr h="5041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WEB UI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799859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Map</a:t>
                      </a:r>
                      <a:r>
                        <a:rPr lang="en-US" altLang="ko-KR" sz="2000" b="0" baseline="0" dirty="0"/>
                        <a:t> Manager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File Manager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799859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Account Manager</a:t>
                      </a:r>
                      <a:endParaRPr lang="ko-KR" alt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DB</a:t>
                      </a:r>
                    </a:p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Manager</a:t>
                      </a:r>
                      <a:endParaRPr lang="ko-KR" alt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859926"/>
                  </a:ext>
                </a:extLst>
              </a:tr>
              <a:tr h="5041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Web Browser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85449"/>
              </p:ext>
            </p:extLst>
          </p:nvPr>
        </p:nvGraphicFramePr>
        <p:xfrm>
          <a:off x="5781887" y="5830893"/>
          <a:ext cx="2181137" cy="10808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81137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</a:tblGrid>
              <a:tr h="540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Apache Server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5A8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40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DB Manager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121727"/>
                  </a:ext>
                </a:extLst>
              </a:tr>
            </a:tbl>
          </a:graphicData>
        </a:graphic>
      </p:graphicFrame>
      <p:sp>
        <p:nvSpPr>
          <p:cNvPr id="4" name="순서도: 자기 디스크 3"/>
          <p:cNvSpPr/>
          <p:nvPr/>
        </p:nvSpPr>
        <p:spPr>
          <a:xfrm>
            <a:off x="1207842" y="5744152"/>
            <a:ext cx="1872208" cy="1254379"/>
          </a:xfrm>
          <a:prstGeom prst="flowChartMagneticDisk">
            <a:avLst/>
          </a:prstGeom>
          <a:solidFill>
            <a:srgbClr val="5A8BAC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DB</a:t>
            </a:r>
            <a:endParaRPr lang="ko-KR" altLang="en-US" sz="2800" b="1" dirty="0"/>
          </a:p>
        </p:txBody>
      </p:sp>
      <p:cxnSp>
        <p:nvCxnSpPr>
          <p:cNvPr id="6" name="꺾인 연결선 5"/>
          <p:cNvCxnSpPr>
            <a:cxnSpLocks/>
            <a:stCxn id="2" idx="2"/>
            <a:endCxn id="15" idx="0"/>
          </p:cNvCxnSpPr>
          <p:nvPr/>
        </p:nvCxnSpPr>
        <p:spPr>
          <a:xfrm rot="16200000" flipH="1">
            <a:off x="4519159" y="3477597"/>
            <a:ext cx="846306" cy="3860285"/>
          </a:xfrm>
          <a:prstGeom prst="bentConnector3">
            <a:avLst/>
          </a:prstGeom>
          <a:ln w="57150">
            <a:solidFill>
              <a:srgbClr val="5A8BA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cxnSpLocks/>
            <a:stCxn id="14" idx="2"/>
            <a:endCxn id="15" idx="0"/>
          </p:cNvCxnSpPr>
          <p:nvPr/>
        </p:nvCxnSpPr>
        <p:spPr>
          <a:xfrm rot="5400000">
            <a:off x="6994586" y="4862454"/>
            <a:ext cx="846309" cy="1090569"/>
          </a:xfrm>
          <a:prstGeom prst="bentConnector3">
            <a:avLst>
              <a:gd name="adj1" fmla="val 50000"/>
            </a:avLst>
          </a:prstGeom>
          <a:ln w="57150">
            <a:solidFill>
              <a:srgbClr val="5A8BA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5" idx="1"/>
            <a:endCxn id="4" idx="4"/>
          </p:cNvCxnSpPr>
          <p:nvPr/>
        </p:nvCxnSpPr>
        <p:spPr>
          <a:xfrm flipH="1">
            <a:off x="3080050" y="6371341"/>
            <a:ext cx="2701837" cy="1"/>
          </a:xfrm>
          <a:prstGeom prst="straightConnector1">
            <a:avLst/>
          </a:prstGeom>
          <a:ln w="57150">
            <a:solidFill>
              <a:srgbClr val="5A8BA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54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 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4405884" y="2103272"/>
            <a:ext cx="1943610" cy="3449405"/>
            <a:chOff x="1248370" y="2741645"/>
            <a:chExt cx="1943610" cy="3449405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372" y="2925790"/>
              <a:ext cx="1907999" cy="3265260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1248371" y="5833020"/>
              <a:ext cx="1908000" cy="35803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STOP</a:t>
              </a:r>
              <a:endParaRPr lang="ko-KR" altLang="en-US" sz="1400" b="1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248371" y="3004115"/>
              <a:ext cx="1908000" cy="1004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 dist="50800" dir="162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33116" y="4081899"/>
              <a:ext cx="285327" cy="285327"/>
              <a:chOff x="5202786" y="4447315"/>
              <a:chExt cx="285327" cy="28532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5202786" y="4447315"/>
                <a:ext cx="285327" cy="2853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>
                <a:off x="5260470" y="4500740"/>
                <a:ext cx="173340" cy="173340"/>
                <a:chOff x="3388525" y="4839324"/>
                <a:chExt cx="173340" cy="173340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3446363" y="4895855"/>
                  <a:ext cx="61200" cy="61200"/>
                </a:xfrm>
                <a:prstGeom prst="ellipse">
                  <a:avLst/>
                </a:prstGeom>
                <a:solidFill>
                  <a:srgbClr val="0099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5" name="직선 연결선 44"/>
                <p:cNvCxnSpPr/>
                <p:nvPr/>
              </p:nvCxnSpPr>
              <p:spPr>
                <a:xfrm>
                  <a:off x="3476705" y="4839324"/>
                  <a:ext cx="0" cy="173340"/>
                </a:xfrm>
                <a:prstGeom prst="line">
                  <a:avLst/>
                </a:prstGeom>
                <a:ln w="9525">
                  <a:solidFill>
                    <a:srgbClr val="00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>
                <a:xfrm rot="5400000">
                  <a:off x="3475195" y="4839324"/>
                  <a:ext cx="0" cy="173340"/>
                </a:xfrm>
                <a:prstGeom prst="line">
                  <a:avLst/>
                </a:prstGeom>
                <a:ln w="9525">
                  <a:solidFill>
                    <a:srgbClr val="00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타원 46"/>
                <p:cNvSpPr/>
                <p:nvPr/>
              </p:nvSpPr>
              <p:spPr>
                <a:xfrm>
                  <a:off x="3421195" y="4870074"/>
                  <a:ext cx="108000" cy="108000"/>
                </a:xfrm>
                <a:prstGeom prst="ellipse">
                  <a:avLst/>
                </a:prstGeom>
                <a:noFill/>
                <a:ln w="12700">
                  <a:solidFill>
                    <a:srgbClr val="00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8" name="그룹 47"/>
            <p:cNvGrpSpPr/>
            <p:nvPr/>
          </p:nvGrpSpPr>
          <p:grpSpPr>
            <a:xfrm>
              <a:off x="1980272" y="4412418"/>
              <a:ext cx="853116" cy="853116"/>
              <a:chOff x="1526836" y="3216173"/>
              <a:chExt cx="853116" cy="853116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1526836" y="3216173"/>
                <a:ext cx="853116" cy="853116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1889789" y="3577778"/>
                <a:ext cx="142130" cy="142130"/>
              </a:xfrm>
              <a:prstGeom prst="ellipse">
                <a:avLst/>
              </a:prstGeom>
              <a:solidFill>
                <a:srgbClr val="0099F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1248370" y="274164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1357376" y="2835141"/>
              <a:ext cx="134056" cy="86718"/>
              <a:chOff x="335280" y="1859516"/>
              <a:chExt cx="166066" cy="107423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335280" y="1859516"/>
                <a:ext cx="1660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335280" y="1914656"/>
                <a:ext cx="1660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335280" y="1966939"/>
                <a:ext cx="1660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0389" y="2819361"/>
              <a:ext cx="134218" cy="134474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745931" y="275829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라이딩</a:t>
              </a:r>
            </a:p>
          </p:txBody>
        </p:sp>
        <p:cxnSp>
          <p:nvCxnSpPr>
            <p:cNvPr id="58" name="직선 연결선 57"/>
            <p:cNvCxnSpPr>
              <a:stCxn id="51" idx="2"/>
              <a:endCxn id="39" idx="2"/>
            </p:cNvCxnSpPr>
            <p:nvPr/>
          </p:nvCxnSpPr>
          <p:spPr>
            <a:xfrm>
              <a:off x="2202370" y="3015356"/>
              <a:ext cx="1" cy="993218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/>
            <p:cNvGrpSpPr/>
            <p:nvPr/>
          </p:nvGrpSpPr>
          <p:grpSpPr>
            <a:xfrm rot="10800000">
              <a:off x="2153813" y="3960649"/>
              <a:ext cx="95850" cy="95850"/>
              <a:chOff x="4524075" y="2068242"/>
              <a:chExt cx="95850" cy="95850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4524075" y="2068242"/>
                <a:ext cx="95850" cy="958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이등변 삼각형 60"/>
              <p:cNvSpPr/>
              <p:nvPr/>
            </p:nvSpPr>
            <p:spPr>
              <a:xfrm rot="10800000">
                <a:off x="4544693" y="2101739"/>
                <a:ext cx="53034" cy="45719"/>
              </a:xfrm>
              <a:prstGeom prst="triangle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2" name="직선 연결선 61"/>
            <p:cNvCxnSpPr/>
            <p:nvPr/>
          </p:nvCxnSpPr>
          <p:spPr>
            <a:xfrm>
              <a:off x="1251570" y="3343486"/>
              <a:ext cx="1900336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251570" y="3679242"/>
              <a:ext cx="1900336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334028" y="3027445"/>
              <a:ext cx="9156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00:00:00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50458" y="3027728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0.00</a:t>
              </a:r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㎞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49324" y="3405143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0.00</a:t>
              </a: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㎞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66923" y="3405143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칼로리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891873" y="3714786"/>
              <a:ext cx="3577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707618" y="3728930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rpm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4" r="9480" b="14905"/>
            <a:stretch/>
          </p:blipFill>
          <p:spPr>
            <a:xfrm>
              <a:off x="1288901" y="3129954"/>
              <a:ext cx="90251" cy="98934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5" r="11216" b="46717"/>
            <a:stretch/>
          </p:blipFill>
          <p:spPr>
            <a:xfrm>
              <a:off x="2228730" y="3127511"/>
              <a:ext cx="154344" cy="10373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7" t="11946" r="14868" b="27423"/>
            <a:stretch/>
          </p:blipFill>
          <p:spPr>
            <a:xfrm>
              <a:off x="1287083" y="3514476"/>
              <a:ext cx="93890" cy="82510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9" r="15555" b="16779"/>
            <a:stretch/>
          </p:blipFill>
          <p:spPr>
            <a:xfrm>
              <a:off x="2258266" y="3462906"/>
              <a:ext cx="113856" cy="139228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r="3228" b="16917"/>
            <a:stretch/>
          </p:blipFill>
          <p:spPr>
            <a:xfrm>
              <a:off x="1280938" y="3799611"/>
              <a:ext cx="106175" cy="97612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" r="7083" b="13272"/>
            <a:stretch/>
          </p:blipFill>
          <p:spPr>
            <a:xfrm flipH="1">
              <a:off x="2259633" y="3782884"/>
              <a:ext cx="134572" cy="135546"/>
            </a:xfrm>
            <a:prstGeom prst="rect">
              <a:avLst/>
            </a:prstGeom>
          </p:spPr>
        </p:pic>
        <p:grpSp>
          <p:nvGrpSpPr>
            <p:cNvPr id="79" name="그룹 78"/>
            <p:cNvGrpSpPr/>
            <p:nvPr/>
          </p:nvGrpSpPr>
          <p:grpSpPr>
            <a:xfrm>
              <a:off x="1280938" y="5602188"/>
              <a:ext cx="488106" cy="230832"/>
              <a:chOff x="3680633" y="5089732"/>
              <a:chExt cx="488106" cy="230832"/>
            </a:xfrm>
          </p:grpSpPr>
          <p:sp>
            <p:nvSpPr>
              <p:cNvPr id="80" name="사각형: 둥근 모서리 79"/>
              <p:cNvSpPr/>
              <p:nvPr/>
            </p:nvSpPr>
            <p:spPr>
              <a:xfrm>
                <a:off x="3680633" y="5117106"/>
                <a:ext cx="462223" cy="179884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1" name="그룹 80"/>
              <p:cNvGrpSpPr/>
              <p:nvPr/>
            </p:nvGrpSpPr>
            <p:grpSpPr>
              <a:xfrm>
                <a:off x="3728023" y="5089732"/>
                <a:ext cx="440716" cy="230832"/>
                <a:chOff x="6937928" y="4958581"/>
                <a:chExt cx="421948" cy="230832"/>
              </a:xfrm>
            </p:grpSpPr>
            <p:sp>
              <p:nvSpPr>
                <p:cNvPr id="82" name="타원 81"/>
                <p:cNvSpPr/>
                <p:nvPr/>
              </p:nvSpPr>
              <p:spPr>
                <a:xfrm>
                  <a:off x="6937928" y="5025691"/>
                  <a:ext cx="109728" cy="10972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6976866" y="4958581"/>
                  <a:ext cx="38301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bg1"/>
                      </a:solidFill>
                    </a:rPr>
                    <a:t>REC</a:t>
                  </a:r>
                  <a:endParaRPr lang="ko-KR" altLang="en-US" sz="9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93" name="그룹 92"/>
          <p:cNvGrpSpPr/>
          <p:nvPr/>
        </p:nvGrpSpPr>
        <p:grpSpPr>
          <a:xfrm>
            <a:off x="7392760" y="2122648"/>
            <a:ext cx="1909737" cy="3430029"/>
            <a:chOff x="4645168" y="2741645"/>
            <a:chExt cx="1909737" cy="34300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11"/>
            <a:srcRect r="4767"/>
            <a:stretch/>
          </p:blipFill>
          <p:spPr>
            <a:xfrm>
              <a:off x="4645168" y="2741645"/>
              <a:ext cx="1909737" cy="3430029"/>
            </a:xfrm>
            <a:prstGeom prst="rect">
              <a:avLst/>
            </a:prstGeom>
          </p:spPr>
        </p:pic>
        <p:sp>
          <p:nvSpPr>
            <p:cNvPr id="85" name="직사각형 84"/>
            <p:cNvSpPr/>
            <p:nvPr/>
          </p:nvSpPr>
          <p:spPr>
            <a:xfrm>
              <a:off x="4645168" y="2746267"/>
              <a:ext cx="1909737" cy="254888"/>
            </a:xfrm>
            <a:prstGeom prst="rect">
              <a:avLst/>
            </a:prstGeom>
            <a:solidFill>
              <a:srgbClr val="0099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5280819" y="2741645"/>
              <a:ext cx="762602" cy="230832"/>
              <a:chOff x="6937928" y="4958581"/>
              <a:chExt cx="730126" cy="230832"/>
            </a:xfrm>
          </p:grpSpPr>
          <p:sp>
            <p:nvSpPr>
              <p:cNvPr id="88" name="타원 87"/>
              <p:cNvSpPr/>
              <p:nvPr/>
            </p:nvSpPr>
            <p:spPr>
              <a:xfrm>
                <a:off x="6937928" y="5025691"/>
                <a:ext cx="109728" cy="10972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976866" y="4958581"/>
                <a:ext cx="6911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bg1"/>
                    </a:solidFill>
                  </a:rPr>
                  <a:t>01:22:34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939" y="2796382"/>
              <a:ext cx="134218" cy="134474"/>
            </a:xfrm>
            <a:prstGeom prst="rect">
              <a:avLst/>
            </a:prstGeom>
          </p:spPr>
        </p:pic>
        <p:grpSp>
          <p:nvGrpSpPr>
            <p:cNvPr id="97" name="그룹 96"/>
            <p:cNvGrpSpPr/>
            <p:nvPr/>
          </p:nvGrpSpPr>
          <p:grpSpPr>
            <a:xfrm>
              <a:off x="6106604" y="5724162"/>
              <a:ext cx="387556" cy="387556"/>
              <a:chOff x="5069219" y="1368040"/>
              <a:chExt cx="504540" cy="504540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5069219" y="1368040"/>
                <a:ext cx="504540" cy="504540"/>
              </a:xfrm>
              <a:prstGeom prst="ellipse">
                <a:avLst/>
              </a:prstGeom>
              <a:solidFill>
                <a:srgbClr val="0099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889" y="1493710"/>
                <a:ext cx="253200" cy="253200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5352827" y="5471892"/>
              <a:ext cx="504540" cy="504540"/>
              <a:chOff x="3782036" y="4663883"/>
              <a:chExt cx="504540" cy="504540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3782036" y="4663883"/>
                <a:ext cx="504540" cy="504540"/>
              </a:xfrm>
              <a:prstGeom prst="ellipse">
                <a:avLst/>
              </a:prstGeom>
              <a:solidFill>
                <a:srgbClr val="0099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3926294" y="4808141"/>
                <a:ext cx="216024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21" name="그룹 320"/>
          <p:cNvGrpSpPr/>
          <p:nvPr/>
        </p:nvGrpSpPr>
        <p:grpSpPr>
          <a:xfrm>
            <a:off x="7426889" y="5105165"/>
            <a:ext cx="387556" cy="387556"/>
            <a:chOff x="1680419" y="2554545"/>
            <a:chExt cx="387556" cy="387556"/>
          </a:xfrm>
        </p:grpSpPr>
        <p:sp>
          <p:nvSpPr>
            <p:cNvPr id="105" name="타원 104"/>
            <p:cNvSpPr/>
            <p:nvPr/>
          </p:nvSpPr>
          <p:spPr>
            <a:xfrm>
              <a:off x="1680419" y="2554545"/>
              <a:ext cx="387556" cy="387556"/>
            </a:xfrm>
            <a:prstGeom prst="ellipse">
              <a:avLst/>
            </a:prstGeom>
            <a:solidFill>
              <a:srgbClr val="0099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0" name="그림 3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773" y="2639899"/>
              <a:ext cx="216848" cy="216848"/>
            </a:xfrm>
            <a:prstGeom prst="rect">
              <a:avLst/>
            </a:prstGeom>
          </p:spPr>
        </p:pic>
      </p:grpSp>
      <p:pic>
        <p:nvPicPr>
          <p:cNvPr id="322" name="그림 3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09" y="5017528"/>
            <a:ext cx="915616" cy="915616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61" y="5342063"/>
            <a:ext cx="915616" cy="915616"/>
          </a:xfrm>
          <a:prstGeom prst="rect">
            <a:avLst/>
          </a:prstGeom>
        </p:spPr>
      </p:pic>
      <p:cxnSp>
        <p:nvCxnSpPr>
          <p:cNvPr id="324" name="직선 화살표 연결선 323"/>
          <p:cNvCxnSpPr/>
          <p:nvPr/>
        </p:nvCxnSpPr>
        <p:spPr>
          <a:xfrm>
            <a:off x="6444099" y="3837662"/>
            <a:ext cx="820609" cy="0"/>
          </a:xfrm>
          <a:prstGeom prst="straightConnector1">
            <a:avLst/>
          </a:prstGeom>
          <a:ln w="76200">
            <a:solidFill>
              <a:srgbClr val="5A8BA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1266202" y="2122253"/>
            <a:ext cx="1908000" cy="343042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81" y="2629062"/>
            <a:ext cx="1230766" cy="1230766"/>
          </a:xfrm>
          <a:prstGeom prst="rect">
            <a:avLst/>
          </a:prstGeom>
        </p:spPr>
      </p:pic>
      <p:sp>
        <p:nvSpPr>
          <p:cNvPr id="333" name="직사각형 332"/>
          <p:cNvSpPr/>
          <p:nvPr/>
        </p:nvSpPr>
        <p:spPr>
          <a:xfrm>
            <a:off x="1392387" y="5058565"/>
            <a:ext cx="1656184" cy="348802"/>
          </a:xfrm>
          <a:prstGeom prst="rect">
            <a:avLst/>
          </a:prstGeom>
          <a:solidFill>
            <a:srgbClr val="FFC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이메일로 로그인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4675575" y="612461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&lt;Main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UI&gt;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6" name="직선 화살표 연결선 335"/>
          <p:cNvCxnSpPr/>
          <p:nvPr/>
        </p:nvCxnSpPr>
        <p:spPr>
          <a:xfrm>
            <a:off x="3408611" y="3837464"/>
            <a:ext cx="720080" cy="0"/>
          </a:xfrm>
          <a:prstGeom prst="straightConnector1">
            <a:avLst/>
          </a:prstGeom>
          <a:ln w="76200">
            <a:solidFill>
              <a:srgbClr val="5A8B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557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3789462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Tracking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189243" cy="3522128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현재 속도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지나간 거리 등 </a:t>
            </a:r>
            <a:r>
              <a:rPr lang="ko-KR" altLang="en-US" sz="2000" spc="-150" dirty="0" err="1">
                <a:solidFill>
                  <a:schemeClr val="bg1">
                    <a:lumMod val="50000"/>
                  </a:schemeClr>
                </a:solidFill>
              </a:rPr>
              <a:t>트래킹에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 필요한 값들을 실시간으로 계산하는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  <a:endParaRPr lang="en-US" altLang="ko-KR" sz="24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GPS Manager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로부터 수신한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GPS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데이터를 바탕으로 계산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400" spc="-150" dirty="0">
                <a:solidFill>
                  <a:schemeClr val="bg1">
                    <a:lumMod val="50000"/>
                  </a:schemeClr>
                </a:solidFill>
              </a:rPr>
              <a:t>APIs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880725"/>
              </p:ext>
            </p:extLst>
          </p:nvPr>
        </p:nvGraphicFramePr>
        <p:xfrm>
          <a:off x="744315" y="5472980"/>
          <a:ext cx="6264697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4038">
                  <a:extLst>
                    <a:ext uri="{9D8B030D-6E8A-4147-A177-3AD203B41FA5}">
                      <a16:colId xmlns:a16="http://schemas.microsoft.com/office/drawing/2014/main" val="1363874486"/>
                    </a:ext>
                  </a:extLst>
                </a:gridCol>
                <a:gridCol w="5310659">
                  <a:extLst>
                    <a:ext uri="{9D8B030D-6E8A-4147-A177-3AD203B41FA5}">
                      <a16:colId xmlns:a16="http://schemas.microsoft.com/office/drawing/2014/main" val="168690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getAvrSpeed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int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time_sec</a:t>
                      </a:r>
                      <a:r>
                        <a:rPr lang="en-US" altLang="ko-KR" sz="1600" dirty="0"/>
                        <a:t>, double distance);</a:t>
                      </a:r>
                      <a:endParaRPr lang="ko-KR" altLang="en-US" sz="1600" dirty="0"/>
                    </a:p>
                  </a:txBody>
                  <a:tcPr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double </a:t>
                      </a:r>
                      <a:r>
                        <a:rPr lang="en-US" altLang="ko-KR" sz="1600" dirty="0" err="1"/>
                        <a:t>getAvrSpeed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/>
                        <a:t>int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time_sec</a:t>
                      </a:r>
                      <a:r>
                        <a:rPr lang="en-US" altLang="ko-KR" sz="1600" dirty="0"/>
                        <a:t>, double distance);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5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 err="1"/>
                        <a:t>리턴값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double </a:t>
                      </a:r>
                      <a:r>
                        <a:rPr lang="en-US" altLang="ko-KR" sz="1600" dirty="0" err="1"/>
                        <a:t>avrSpeed</a:t>
                      </a:r>
                      <a:r>
                        <a:rPr lang="en-US" altLang="ko-KR" sz="1600" dirty="0"/>
                        <a:t>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01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실행시간과 총 이동거리를 사용하여 평균 속도를 구한다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2525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147005"/>
              </p:ext>
            </p:extLst>
          </p:nvPr>
        </p:nvGraphicFramePr>
        <p:xfrm>
          <a:off x="7307416" y="5046899"/>
          <a:ext cx="2880319" cy="233552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960105">
                  <a:extLst>
                    <a:ext uri="{9D8B030D-6E8A-4147-A177-3AD203B41FA5}">
                      <a16:colId xmlns:a16="http://schemas.microsoft.com/office/drawing/2014/main" val="2446082667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2520032"/>
                    </a:ext>
                  </a:extLst>
                </a:gridCol>
              </a:tblGrid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UI</a:t>
                      </a:r>
                      <a:endParaRPr lang="ko-KR" altLang="en-US" sz="1400" dirty="0"/>
                    </a:p>
                  </a:txBody>
                  <a:tcPr marL="120948" marR="120948" marT="60474" marB="60474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Tracking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GPS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Camera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Notification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Permission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File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534719578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Setting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Account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DB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3863121727"/>
                  </a:ext>
                </a:extLst>
              </a:tr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Android OS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120948" marR="120948" marT="60474" marB="60474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30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3789462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GPS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189243" cy="3522128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사용자의 현재 위치를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GPS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를 통해 수신하여 실시간으로 업데이트하는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  <a:endParaRPr lang="en-US" altLang="ko-KR" sz="24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사용자가 불편하지 않을 수준의 납득 가능한 정확도를 보여야 함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400" spc="-150" dirty="0">
                <a:solidFill>
                  <a:schemeClr val="bg1">
                    <a:lumMod val="50000"/>
                  </a:schemeClr>
                </a:solidFill>
              </a:rPr>
              <a:t>APIs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788"/>
              </p:ext>
            </p:extLst>
          </p:nvPr>
        </p:nvGraphicFramePr>
        <p:xfrm>
          <a:off x="744315" y="5472980"/>
          <a:ext cx="6264697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4038">
                  <a:extLst>
                    <a:ext uri="{9D8B030D-6E8A-4147-A177-3AD203B41FA5}">
                      <a16:colId xmlns:a16="http://schemas.microsoft.com/office/drawing/2014/main" val="1363874486"/>
                    </a:ext>
                  </a:extLst>
                </a:gridCol>
                <a:gridCol w="5310659">
                  <a:extLst>
                    <a:ext uri="{9D8B030D-6E8A-4147-A177-3AD203B41FA5}">
                      <a16:colId xmlns:a16="http://schemas.microsoft.com/office/drawing/2014/main" val="168690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getLatLng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LatLng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getLatLng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5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 err="1"/>
                        <a:t>리턴값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LatLng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latLng</a:t>
                      </a:r>
                      <a:r>
                        <a:rPr lang="en-US" altLang="ko-KR" sz="1600" dirty="0"/>
                        <a:t>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01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현재 사용자의 위도와 경도를 구한다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2525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567505"/>
              </p:ext>
            </p:extLst>
          </p:nvPr>
        </p:nvGraphicFramePr>
        <p:xfrm>
          <a:off x="7307416" y="5046899"/>
          <a:ext cx="2880319" cy="233552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960105">
                  <a:extLst>
                    <a:ext uri="{9D8B030D-6E8A-4147-A177-3AD203B41FA5}">
                      <a16:colId xmlns:a16="http://schemas.microsoft.com/office/drawing/2014/main" val="2446082667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2520032"/>
                    </a:ext>
                  </a:extLst>
                </a:gridCol>
              </a:tblGrid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UI</a:t>
                      </a:r>
                      <a:endParaRPr lang="ko-KR" altLang="en-US" sz="1400" dirty="0"/>
                    </a:p>
                  </a:txBody>
                  <a:tcPr marL="120948" marR="120948" marT="60474" marB="60474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Tracking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GPS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Camera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Notification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Permission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File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534719578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Setting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Account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DB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3863121727"/>
                  </a:ext>
                </a:extLst>
              </a:tr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Android OS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120948" marR="120948" marT="60474" marB="60474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331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3789462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Camera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189243" cy="2514016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카메라 프리뷰와 블랙박스 비디오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오디오 촬영을 위한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  <a:endParaRPr lang="en-US" altLang="ko-KR" sz="24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백그라운드에서도 실행될 수 있도록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Service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형식으로 구현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촬영 간격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촬영 방식을 사용자가 변경 가능 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400" spc="-150" dirty="0">
                <a:solidFill>
                  <a:schemeClr val="bg1">
                    <a:lumMod val="50000"/>
                  </a:schemeClr>
                </a:solidFill>
              </a:rPr>
              <a:t>APIs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69361"/>
              </p:ext>
            </p:extLst>
          </p:nvPr>
        </p:nvGraphicFramePr>
        <p:xfrm>
          <a:off x="744315" y="5472980"/>
          <a:ext cx="6264697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4038">
                  <a:extLst>
                    <a:ext uri="{9D8B030D-6E8A-4147-A177-3AD203B41FA5}">
                      <a16:colId xmlns:a16="http://schemas.microsoft.com/office/drawing/2014/main" val="1363874486"/>
                    </a:ext>
                  </a:extLst>
                </a:gridCol>
                <a:gridCol w="5310659">
                  <a:extLst>
                    <a:ext uri="{9D8B030D-6E8A-4147-A177-3AD203B41FA5}">
                      <a16:colId xmlns:a16="http://schemas.microsoft.com/office/drawing/2014/main" val="168690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startRecordingVideo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void </a:t>
                      </a:r>
                      <a:r>
                        <a:rPr lang="en-US" altLang="ko-KR" sz="1600" dirty="0" err="1"/>
                        <a:t>startRecordingVideo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5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 err="1"/>
                        <a:t>리턴값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01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카메라를 이용하여 비디오 녹화를 시작한다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2525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554724"/>
              </p:ext>
            </p:extLst>
          </p:nvPr>
        </p:nvGraphicFramePr>
        <p:xfrm>
          <a:off x="7307416" y="5046899"/>
          <a:ext cx="2880319" cy="233552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960105">
                  <a:extLst>
                    <a:ext uri="{9D8B030D-6E8A-4147-A177-3AD203B41FA5}">
                      <a16:colId xmlns:a16="http://schemas.microsoft.com/office/drawing/2014/main" val="2446082667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2520032"/>
                    </a:ext>
                  </a:extLst>
                </a:gridCol>
              </a:tblGrid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UI</a:t>
                      </a:r>
                      <a:endParaRPr lang="ko-KR" altLang="en-US" sz="1400" dirty="0"/>
                    </a:p>
                  </a:txBody>
                  <a:tcPr marL="120948" marR="120948" marT="60474" marB="60474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Tracking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GPS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Camera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92B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Notification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Permission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File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534719578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Setting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Account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DB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3863121727"/>
                  </a:ext>
                </a:extLst>
              </a:tr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Android OS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120948" marR="120948" marT="60474" marB="60474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40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4221510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Notification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189243" cy="2514016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어플리케이션의 백그라운드 동작 여부를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Notification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으로 알리는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  <a:endParaRPr lang="en-US" altLang="ko-KR" sz="24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어플리케이션 동작 중에 항상 상단 바 알림 창에 동작 여부 알림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 marL="596644" lvl="1" indent="0">
              <a:buNone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400" spc="-150" dirty="0">
                <a:solidFill>
                  <a:schemeClr val="bg1">
                    <a:lumMod val="50000"/>
                  </a:schemeClr>
                </a:solidFill>
              </a:rPr>
              <a:t>APIs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835507"/>
              </p:ext>
            </p:extLst>
          </p:nvPr>
        </p:nvGraphicFramePr>
        <p:xfrm>
          <a:off x="744315" y="5472980"/>
          <a:ext cx="6264697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4038">
                  <a:extLst>
                    <a:ext uri="{9D8B030D-6E8A-4147-A177-3AD203B41FA5}">
                      <a16:colId xmlns:a16="http://schemas.microsoft.com/office/drawing/2014/main" val="1363874486"/>
                    </a:ext>
                  </a:extLst>
                </a:gridCol>
                <a:gridCol w="5310659">
                  <a:extLst>
                    <a:ext uri="{9D8B030D-6E8A-4147-A177-3AD203B41FA5}">
                      <a16:colId xmlns:a16="http://schemas.microsoft.com/office/drawing/2014/main" val="168690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startNotification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void </a:t>
                      </a:r>
                      <a:r>
                        <a:rPr lang="en-US" altLang="ko-KR" sz="1600" dirty="0" err="1"/>
                        <a:t>startNotification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5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 err="1"/>
                        <a:t>리턴값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01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서비스가 동작하면 알림을 안드로이드 상단 바에 띄운다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2525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515496"/>
              </p:ext>
            </p:extLst>
          </p:nvPr>
        </p:nvGraphicFramePr>
        <p:xfrm>
          <a:off x="7307416" y="5046899"/>
          <a:ext cx="2880319" cy="233552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960105">
                  <a:extLst>
                    <a:ext uri="{9D8B030D-6E8A-4147-A177-3AD203B41FA5}">
                      <a16:colId xmlns:a16="http://schemas.microsoft.com/office/drawing/2014/main" val="2446082667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2520032"/>
                    </a:ext>
                  </a:extLst>
                </a:gridCol>
              </a:tblGrid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UI</a:t>
                      </a:r>
                      <a:endParaRPr lang="ko-KR" altLang="en-US" sz="1400" dirty="0"/>
                    </a:p>
                  </a:txBody>
                  <a:tcPr marL="120948" marR="120948" marT="60474" marB="60474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Tracking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GPS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Camera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Notification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Permission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File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534719578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Setting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Account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DB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3863121727"/>
                  </a:ext>
                </a:extLst>
              </a:tr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Android OS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120948" marR="120948" marT="60474" marB="60474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12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4221510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Permission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189243" cy="2514016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안드로이드 시스템 접근에 필요한 권한을 획득하기 위한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  <a:endParaRPr lang="en-US" altLang="ko-KR" sz="24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필요한 기능이 있을 때 사용자에게 이유를 설명하고 권한을 획득해야 함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권한이 거절되었을 경우 어플리케이션을 사용할 수 없음을 사전에 공지하여야 함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400" spc="-150" dirty="0">
                <a:solidFill>
                  <a:schemeClr val="bg1">
                    <a:lumMod val="50000"/>
                  </a:schemeClr>
                </a:solidFill>
              </a:rPr>
              <a:t>APIs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61200"/>
              </p:ext>
            </p:extLst>
          </p:nvPr>
        </p:nvGraphicFramePr>
        <p:xfrm>
          <a:off x="744315" y="5472980"/>
          <a:ext cx="6264697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4038">
                  <a:extLst>
                    <a:ext uri="{9D8B030D-6E8A-4147-A177-3AD203B41FA5}">
                      <a16:colId xmlns:a16="http://schemas.microsoft.com/office/drawing/2014/main" val="1363874486"/>
                    </a:ext>
                  </a:extLst>
                </a:gridCol>
                <a:gridCol w="5310659">
                  <a:extLst>
                    <a:ext uri="{9D8B030D-6E8A-4147-A177-3AD203B41FA5}">
                      <a16:colId xmlns:a16="http://schemas.microsoft.com/office/drawing/2014/main" val="168690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checkUserPermission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void </a:t>
                      </a:r>
                      <a:r>
                        <a:rPr lang="en-US" altLang="ko-KR" sz="1600" dirty="0" err="1"/>
                        <a:t>checkUserPermission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5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 err="1"/>
                        <a:t>리턴값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01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사용자가 허용하지 않은 권한을 확인한다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2525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8407"/>
              </p:ext>
            </p:extLst>
          </p:nvPr>
        </p:nvGraphicFramePr>
        <p:xfrm>
          <a:off x="7307416" y="5046899"/>
          <a:ext cx="2880319" cy="233552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960105">
                  <a:extLst>
                    <a:ext uri="{9D8B030D-6E8A-4147-A177-3AD203B41FA5}">
                      <a16:colId xmlns:a16="http://schemas.microsoft.com/office/drawing/2014/main" val="2446082667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2520032"/>
                    </a:ext>
                  </a:extLst>
                </a:gridCol>
              </a:tblGrid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UI</a:t>
                      </a:r>
                      <a:endParaRPr lang="ko-KR" altLang="en-US" sz="1400" dirty="0"/>
                    </a:p>
                  </a:txBody>
                  <a:tcPr marL="120948" marR="120948" marT="60474" marB="60474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Tracking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GPS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Camera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Notification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Permission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File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534719578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Setting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Account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DB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3863121727"/>
                  </a:ext>
                </a:extLst>
              </a:tr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Android OS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120948" marR="120948" marT="60474" marB="60474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015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4221510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File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189243" cy="2514016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기록된 </a:t>
            </a:r>
            <a:r>
              <a:rPr lang="ko-KR" altLang="en-US" sz="2000" spc="-150" dirty="0" err="1">
                <a:solidFill>
                  <a:schemeClr val="bg1">
                    <a:lumMod val="50000"/>
                  </a:schemeClr>
                </a:solidFill>
              </a:rPr>
              <a:t>트래킹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 내용과 블랙박스 영상과 같은 데이터를 관리하는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  <a:endParaRPr lang="en-US" altLang="ko-KR" sz="24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기록된 데이터에 대한 서버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(DB)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 업로드 기능이 있어야 함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. (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웹페이지 내 감상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400" spc="-150" dirty="0">
                <a:solidFill>
                  <a:schemeClr val="bg1">
                    <a:lumMod val="50000"/>
                  </a:schemeClr>
                </a:solidFill>
              </a:rPr>
              <a:t>APIs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0937"/>
              </p:ext>
            </p:extLst>
          </p:nvPr>
        </p:nvGraphicFramePr>
        <p:xfrm>
          <a:off x="744315" y="5472980"/>
          <a:ext cx="6264697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4038">
                  <a:extLst>
                    <a:ext uri="{9D8B030D-6E8A-4147-A177-3AD203B41FA5}">
                      <a16:colId xmlns:a16="http://schemas.microsoft.com/office/drawing/2014/main" val="1363874486"/>
                    </a:ext>
                  </a:extLst>
                </a:gridCol>
                <a:gridCol w="5310659">
                  <a:extLst>
                    <a:ext uri="{9D8B030D-6E8A-4147-A177-3AD203B41FA5}">
                      <a16:colId xmlns:a16="http://schemas.microsoft.com/office/drawing/2014/main" val="168690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startFileUpload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void </a:t>
                      </a:r>
                      <a:r>
                        <a:rPr lang="en-US" altLang="ko-KR" sz="1600" dirty="0" err="1"/>
                        <a:t>startFileUpload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5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 err="1"/>
                        <a:t>리턴값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01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서버</a:t>
                      </a:r>
                      <a:r>
                        <a:rPr lang="en-US" altLang="ko-KR" sz="1600" dirty="0"/>
                        <a:t>(DB)</a:t>
                      </a:r>
                      <a:r>
                        <a:rPr lang="ko-KR" altLang="en-US" sz="1600" dirty="0"/>
                        <a:t>로의 파일 업로드를 시작한다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2525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874587"/>
              </p:ext>
            </p:extLst>
          </p:nvPr>
        </p:nvGraphicFramePr>
        <p:xfrm>
          <a:off x="7307416" y="5046899"/>
          <a:ext cx="2880319" cy="233552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960105">
                  <a:extLst>
                    <a:ext uri="{9D8B030D-6E8A-4147-A177-3AD203B41FA5}">
                      <a16:colId xmlns:a16="http://schemas.microsoft.com/office/drawing/2014/main" val="2446082667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2520032"/>
                    </a:ext>
                  </a:extLst>
                </a:gridCol>
              </a:tblGrid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UI</a:t>
                      </a:r>
                      <a:endParaRPr lang="ko-KR" altLang="en-US" sz="1400" dirty="0"/>
                    </a:p>
                  </a:txBody>
                  <a:tcPr marL="120948" marR="120948" marT="60474" marB="60474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Tracking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GPS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Camera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Notification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Permission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File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92B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719578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Setting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Account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DB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3863121727"/>
                  </a:ext>
                </a:extLst>
              </a:tr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Android OS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120948" marR="120948" marT="60474" marB="60474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67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4221510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Setting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189243" cy="2514016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기본적인 어플리케이션 설정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(Camera, Tracking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등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을 위한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  <a:endParaRPr lang="en-US" altLang="ko-KR" sz="24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Application Setting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은 서버에 저장하지 않고 기기 내에 귀속됨을 원칙으로 함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400" spc="-150" dirty="0">
                <a:solidFill>
                  <a:schemeClr val="bg1">
                    <a:lumMod val="50000"/>
                  </a:schemeClr>
                </a:solidFill>
              </a:rPr>
              <a:t>APIs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44315" y="5472980"/>
          <a:ext cx="6264697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4038">
                  <a:extLst>
                    <a:ext uri="{9D8B030D-6E8A-4147-A177-3AD203B41FA5}">
                      <a16:colId xmlns:a16="http://schemas.microsoft.com/office/drawing/2014/main" val="1363874486"/>
                    </a:ext>
                  </a:extLst>
                </a:gridCol>
                <a:gridCol w="5310659">
                  <a:extLst>
                    <a:ext uri="{9D8B030D-6E8A-4147-A177-3AD203B41FA5}">
                      <a16:colId xmlns:a16="http://schemas.microsoft.com/office/drawing/2014/main" val="168690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checkUserPermission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void </a:t>
                      </a:r>
                      <a:r>
                        <a:rPr lang="en-US" altLang="ko-KR" sz="1600" dirty="0" err="1"/>
                        <a:t>checkUserPermission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5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 err="1"/>
                        <a:t>리턴값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01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사용자가 허용하지 않은 권한을 확인한다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2525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019370"/>
              </p:ext>
            </p:extLst>
          </p:nvPr>
        </p:nvGraphicFramePr>
        <p:xfrm>
          <a:off x="7307416" y="5046899"/>
          <a:ext cx="2880319" cy="233552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960105">
                  <a:extLst>
                    <a:ext uri="{9D8B030D-6E8A-4147-A177-3AD203B41FA5}">
                      <a16:colId xmlns:a16="http://schemas.microsoft.com/office/drawing/2014/main" val="2446082667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2520032"/>
                    </a:ext>
                  </a:extLst>
                </a:gridCol>
              </a:tblGrid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UI</a:t>
                      </a:r>
                      <a:endParaRPr lang="ko-KR" altLang="en-US" sz="1400" dirty="0"/>
                    </a:p>
                  </a:txBody>
                  <a:tcPr marL="120948" marR="120948" marT="60474" marB="60474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Tracking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GPS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Camera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Notification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Permission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File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719578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Setting Manager</a:t>
                      </a:r>
                      <a:endParaRPr lang="ko-KR" altLang="en-US" sz="1200" dirty="0"/>
                    </a:p>
                  </a:txBody>
                  <a:tcPr marL="62811" marR="62811" marT="31406" marB="31406" anchor="ctr"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Account Manager</a:t>
                      </a:r>
                      <a:endParaRPr lang="ko-KR" altLang="en-US" sz="1200" dirty="0"/>
                    </a:p>
                  </a:txBody>
                  <a:tcPr marL="62811" marR="62811" marT="31406" marB="31406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DB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3863121727"/>
                  </a:ext>
                </a:extLst>
              </a:tr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Android OS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120948" marR="120948" marT="60474" marB="60474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91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635703" y="409409"/>
            <a:ext cx="7291820" cy="43598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spc="-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목차</a:t>
            </a:r>
            <a:endParaRPr lang="ko-KR" altLang="en-US" sz="1401" spc="-400" dirty="0">
              <a:solidFill>
                <a:srgbClr val="5A8BAC"/>
              </a:solidFill>
              <a:latin typeface="+mn-ea"/>
              <a:ea typeface="+mn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974924" y="1756400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AEC6D6"/>
                </a:solidFill>
                <a:latin typeface="+mn-ea"/>
                <a:ea typeface="+mn-ea"/>
              </a:rPr>
              <a:t>1’ </a:t>
            </a:r>
            <a:endParaRPr lang="ko-KR" altLang="en-US" sz="2000" spc="-250" dirty="0">
              <a:solidFill>
                <a:srgbClr val="AEC6D6"/>
              </a:solidFill>
              <a:latin typeface="+mn-ea"/>
              <a:ea typeface="+mn-ea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536403" y="2065206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졸업연구 개요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974924" y="2683504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92B2C8"/>
                </a:solidFill>
                <a:latin typeface="+mn-ea"/>
                <a:ea typeface="+mn-ea"/>
              </a:rPr>
              <a:t>2’</a:t>
            </a:r>
            <a:r>
              <a:rPr lang="en-US" altLang="ko-KR" sz="5400" b="1" spc="-250" dirty="0">
                <a:solidFill>
                  <a:srgbClr val="5A8BAC"/>
                </a:solidFill>
                <a:latin typeface="+mn-ea"/>
                <a:ea typeface="+mn-ea"/>
              </a:rPr>
              <a:t> </a:t>
            </a:r>
            <a:endParaRPr lang="ko-KR" altLang="en-US" sz="2000" spc="-250" dirty="0">
              <a:solidFill>
                <a:srgbClr val="5A8BAC"/>
              </a:solidFill>
              <a:latin typeface="+mn-ea"/>
              <a:ea typeface="+mn-ea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536403" y="2992310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관련연구 및 사례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76518" y="3626448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7FA5BF"/>
                </a:solidFill>
                <a:latin typeface="+mn-ea"/>
                <a:ea typeface="+mn-ea"/>
              </a:rPr>
              <a:t>3’ </a:t>
            </a:r>
            <a:endParaRPr lang="ko-KR" altLang="en-US" sz="2000" spc="-250" dirty="0">
              <a:solidFill>
                <a:srgbClr val="7FA5BF"/>
              </a:solidFill>
              <a:latin typeface="+mn-ea"/>
              <a:ea typeface="+mn-ea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573261" y="3935254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주요 기능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980345" y="4599086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5A8BAC"/>
                </a:solidFill>
                <a:latin typeface="+mn-ea"/>
                <a:ea typeface="+mn-ea"/>
              </a:rPr>
              <a:t>4’ </a:t>
            </a:r>
            <a:endParaRPr lang="ko-KR" altLang="en-US" sz="2000" spc="-250" dirty="0">
              <a:solidFill>
                <a:srgbClr val="5A8BAC"/>
              </a:solidFill>
              <a:latin typeface="+mn-ea"/>
              <a:ea typeface="+mn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612352" y="4907892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시스템 수행 시나리오</a:t>
            </a:r>
            <a:endParaRPr lang="ko-KR" altLang="en-US" sz="2000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텍스트 개체 틀 1"/>
          <p:cNvSpPr txBox="1">
            <a:spLocks/>
          </p:cNvSpPr>
          <p:nvPr/>
        </p:nvSpPr>
        <p:spPr>
          <a:xfrm>
            <a:off x="4559876" y="99131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31196" y="885954"/>
            <a:ext cx="70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Index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974924" y="5566759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426882"/>
                </a:solidFill>
                <a:latin typeface="+mn-ea"/>
                <a:ea typeface="+mn-ea"/>
              </a:rPr>
              <a:t>5’ </a:t>
            </a:r>
            <a:endParaRPr lang="ko-KR" altLang="en-US" sz="2000" spc="-250" dirty="0">
              <a:solidFill>
                <a:srgbClr val="426882"/>
              </a:solidFill>
              <a:latin typeface="+mn-ea"/>
              <a:ea typeface="+mn-ea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536403" y="5875565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시스템 구성도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6027850" y="1754906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AEC6D6"/>
                </a:solidFill>
                <a:latin typeface="+mn-ea"/>
              </a:rPr>
              <a:t>6’ </a:t>
            </a:r>
            <a:endParaRPr lang="ko-KR" altLang="en-US" sz="2000" spc="-250" dirty="0">
              <a:solidFill>
                <a:srgbClr val="AEC6D6"/>
              </a:solidFill>
              <a:latin typeface="+mn-ea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589329" y="2065206"/>
            <a:ext cx="258251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시스템 모듈 상세 설계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063519" y="2689657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92B2C8"/>
                </a:solidFill>
                <a:latin typeface="+mn-ea"/>
              </a:rPr>
              <a:t>7’</a:t>
            </a:r>
            <a:r>
              <a:rPr lang="en-US" altLang="ko-KR" sz="5400" b="1" spc="-250" dirty="0">
                <a:solidFill>
                  <a:srgbClr val="5A8BAC"/>
                </a:solidFill>
                <a:latin typeface="+mn-ea"/>
              </a:rPr>
              <a:t> </a:t>
            </a:r>
            <a:endParaRPr lang="ko-KR" altLang="en-US" sz="2000" spc="-250" dirty="0">
              <a:solidFill>
                <a:srgbClr val="5A8BAC"/>
              </a:solidFill>
              <a:latin typeface="+mn-ea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6660262" y="2998463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개발 방법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6028255" y="3622914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7FA5BF"/>
                </a:solidFill>
                <a:latin typeface="+mn-ea"/>
              </a:rPr>
              <a:t>8’ </a:t>
            </a:r>
            <a:endParaRPr lang="ko-KR" altLang="en-US" sz="2000" spc="-250" dirty="0">
              <a:solidFill>
                <a:srgbClr val="7FA5BF"/>
              </a:solidFill>
              <a:latin typeface="+mn-ea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660262" y="3931720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개발 환경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6026678" y="4599086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5A8BAC"/>
                </a:solidFill>
                <a:latin typeface="+mn-ea"/>
              </a:rPr>
              <a:t>9’ </a:t>
            </a:r>
            <a:endParaRPr lang="ko-KR" altLang="en-US" sz="2000" spc="-250" dirty="0">
              <a:solidFill>
                <a:srgbClr val="5A8BAC"/>
              </a:solidFill>
              <a:latin typeface="+mn-ea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6658685" y="4907892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업무 분담</a:t>
            </a: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5825853" y="5566759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426882"/>
                </a:solidFill>
                <a:latin typeface="+mn-ea"/>
              </a:rPr>
              <a:t>10’ </a:t>
            </a:r>
            <a:endParaRPr lang="ko-KR" altLang="en-US" sz="2000" spc="-250" dirty="0">
              <a:solidFill>
                <a:srgbClr val="426882"/>
              </a:solidFill>
              <a:latin typeface="+mn-ea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6658685" y="5875565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수행 일정</a:t>
            </a:r>
          </a:p>
        </p:txBody>
      </p:sp>
    </p:spTree>
    <p:extLst>
      <p:ext uri="{BB962C8B-B14F-4D97-AF65-F5344CB8AC3E}">
        <p14:creationId xmlns:p14="http://schemas.microsoft.com/office/powerpoint/2010/main" val="4047293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4221510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Account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189243" cy="2514016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사용자의 계정에 대한 로그인 처리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계정 설정 등을 관리하는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  <a:endParaRPr lang="en-US" altLang="ko-KR" sz="24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계정의 프로필 설정은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DB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에 저장되어야 함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로그인에 대한 정보는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Android Cryptography API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를 이용하여 암호화함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400" spc="-150" dirty="0">
                <a:solidFill>
                  <a:schemeClr val="bg1">
                    <a:lumMod val="50000"/>
                  </a:schemeClr>
                </a:solidFill>
              </a:rPr>
              <a:t>APIs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096661"/>
              </p:ext>
            </p:extLst>
          </p:nvPr>
        </p:nvGraphicFramePr>
        <p:xfrm>
          <a:off x="744315" y="5472980"/>
          <a:ext cx="6264697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4038">
                  <a:extLst>
                    <a:ext uri="{9D8B030D-6E8A-4147-A177-3AD203B41FA5}">
                      <a16:colId xmlns:a16="http://schemas.microsoft.com/office/drawing/2014/main" val="1363874486"/>
                    </a:ext>
                  </a:extLst>
                </a:gridCol>
                <a:gridCol w="5310659">
                  <a:extLst>
                    <a:ext uri="{9D8B030D-6E8A-4147-A177-3AD203B41FA5}">
                      <a16:colId xmlns:a16="http://schemas.microsoft.com/office/drawing/2014/main" val="168690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getUserProfile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void </a:t>
                      </a:r>
                      <a:r>
                        <a:rPr lang="en-US" altLang="ko-KR" sz="1600" dirty="0" err="1"/>
                        <a:t>getUserProfile</a:t>
                      </a:r>
                      <a:r>
                        <a:rPr lang="en-US" altLang="ko-KR" sz="1600" dirty="0"/>
                        <a:t>();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5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 err="1"/>
                        <a:t>리턴값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01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b="1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로부터 저장된 사용자의 프로필을 불러온다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25259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73499"/>
              </p:ext>
            </p:extLst>
          </p:nvPr>
        </p:nvGraphicFramePr>
        <p:xfrm>
          <a:off x="7307416" y="5046899"/>
          <a:ext cx="2880319" cy="233552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960105">
                  <a:extLst>
                    <a:ext uri="{9D8B030D-6E8A-4147-A177-3AD203B41FA5}">
                      <a16:colId xmlns:a16="http://schemas.microsoft.com/office/drawing/2014/main" val="2446082667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2520032"/>
                    </a:ext>
                  </a:extLst>
                </a:gridCol>
              </a:tblGrid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UI</a:t>
                      </a:r>
                      <a:endParaRPr lang="ko-KR" altLang="en-US" sz="1400" dirty="0"/>
                    </a:p>
                  </a:txBody>
                  <a:tcPr marL="120948" marR="120948" marT="60474" marB="60474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Tracking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GPS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Camera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Notification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Permission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File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719578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Setting Manager</a:t>
                      </a:r>
                      <a:endParaRPr lang="ko-KR" altLang="en-US" sz="120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Account Manager</a:t>
                      </a:r>
                      <a:endParaRPr lang="ko-KR" altLang="en-US" sz="1200" dirty="0"/>
                    </a:p>
                  </a:txBody>
                  <a:tcPr marL="62811" marR="62811" marT="31406" marB="31406" anchor="ctr"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DB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/>
                </a:tc>
                <a:extLst>
                  <a:ext uri="{0D108BD9-81ED-4DB2-BD59-A6C34878D82A}">
                    <a16:rowId xmlns:a16="http://schemas.microsoft.com/office/drawing/2014/main" val="3863121727"/>
                  </a:ext>
                </a:extLst>
              </a:tr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Android OS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120948" marR="120948" marT="60474" marB="60474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612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3789462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DB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189243" cy="2514016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사용자가 기록한 데이터를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MySQL Database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에 저장하기 위한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  <a:endParaRPr lang="en-US" altLang="ko-KR" sz="24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Android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에서 다이렉트로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DB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에 접근하기 어려워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Apache Server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를 사용해 접근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236809"/>
              </p:ext>
            </p:extLst>
          </p:nvPr>
        </p:nvGraphicFramePr>
        <p:xfrm>
          <a:off x="7307416" y="5046899"/>
          <a:ext cx="2880319" cy="233552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960105">
                  <a:extLst>
                    <a:ext uri="{9D8B030D-6E8A-4147-A177-3AD203B41FA5}">
                      <a16:colId xmlns:a16="http://schemas.microsoft.com/office/drawing/2014/main" val="2446082667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02520032"/>
                    </a:ext>
                  </a:extLst>
                </a:gridCol>
              </a:tblGrid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UI</a:t>
                      </a:r>
                      <a:endParaRPr lang="ko-KR" altLang="en-US" sz="1400" dirty="0"/>
                    </a:p>
                  </a:txBody>
                  <a:tcPr marL="120948" marR="120948" marT="60474" marB="60474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Tracking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GPS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Camera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Notification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Permission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File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719578"/>
                  </a:ext>
                </a:extLst>
              </a:tr>
              <a:tr h="514223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Setting Manager</a:t>
                      </a:r>
                      <a:endParaRPr lang="ko-KR" altLang="en-US" sz="120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Account Manager</a:t>
                      </a:r>
                      <a:endParaRPr lang="ko-KR" altLang="en-US" sz="1200" dirty="0"/>
                    </a:p>
                  </a:txBody>
                  <a:tcPr marL="62811" marR="62811" marT="31406" marB="31406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DB Manager</a:t>
                      </a:r>
                      <a:endParaRPr lang="ko-KR" altLang="en-US" sz="1200" b="0" dirty="0"/>
                    </a:p>
                  </a:txBody>
                  <a:tcPr marL="62811" marR="62811" marT="31406" marB="31406" anchor="ctr">
                    <a:solidFill>
                      <a:srgbClr val="92B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121727"/>
                  </a:ext>
                </a:extLst>
              </a:tr>
              <a:tr h="3964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Android OS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120948" marR="120948" marT="60474" marB="60474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5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 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484637" y="4063228"/>
            <a:ext cx="6570857" cy="330098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998" y="4464868"/>
            <a:ext cx="1649554" cy="1649554"/>
          </a:xfrm>
          <a:prstGeom prst="rect">
            <a:avLst/>
          </a:prstGeom>
        </p:spPr>
      </p:pic>
      <p:sp>
        <p:nvSpPr>
          <p:cNvPr id="333" name="직사각형 332"/>
          <p:cNvSpPr/>
          <p:nvPr/>
        </p:nvSpPr>
        <p:spPr>
          <a:xfrm>
            <a:off x="2923998" y="6341660"/>
            <a:ext cx="1649554" cy="78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334" name="TextBox 333"/>
          <p:cNvSpPr txBox="1"/>
          <p:nvPr/>
        </p:nvSpPr>
        <p:spPr>
          <a:xfrm>
            <a:off x="7263899" y="5726202"/>
            <a:ext cx="121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&lt;Web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UI&gt;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603" y="1393264"/>
            <a:ext cx="6570857" cy="3300981"/>
          </a:xfrm>
          <a:prstGeom prst="rect">
            <a:avLst/>
          </a:prstGeom>
        </p:spPr>
      </p:pic>
      <p:sp>
        <p:nvSpPr>
          <p:cNvPr id="4" name="사각형: 둥근 모서리 3"/>
          <p:cNvSpPr/>
          <p:nvPr/>
        </p:nvSpPr>
        <p:spPr>
          <a:xfrm>
            <a:off x="2966408" y="6409084"/>
            <a:ext cx="1564733" cy="185702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아이디 또는 이메일</a:t>
            </a:r>
          </a:p>
        </p:txBody>
      </p:sp>
      <p:sp>
        <p:nvSpPr>
          <p:cNvPr id="86" name="사각형: 둥근 모서리 85"/>
          <p:cNvSpPr/>
          <p:nvPr/>
        </p:nvSpPr>
        <p:spPr>
          <a:xfrm>
            <a:off x="2962018" y="6636322"/>
            <a:ext cx="1564733" cy="185702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비밀번호</a:t>
            </a:r>
          </a:p>
        </p:txBody>
      </p:sp>
      <p:sp>
        <p:nvSpPr>
          <p:cNvPr id="90" name="사각형: 둥근 모서리 89"/>
          <p:cNvSpPr/>
          <p:nvPr/>
        </p:nvSpPr>
        <p:spPr>
          <a:xfrm>
            <a:off x="2962018" y="6864100"/>
            <a:ext cx="1564733" cy="185702"/>
          </a:xfrm>
          <a:prstGeom prst="roundRect">
            <a:avLst/>
          </a:prstGeom>
          <a:solidFill>
            <a:srgbClr val="FFC91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로그인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3336603" y="1392502"/>
            <a:ext cx="6570857" cy="302164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dirty="0"/>
              <a:t>OOO</a:t>
            </a:r>
            <a:r>
              <a:rPr lang="ko-KR" altLang="en-US" sz="800" dirty="0"/>
              <a:t>님</a:t>
            </a:r>
            <a:r>
              <a:rPr lang="en-US" altLang="ko-KR" sz="800" dirty="0"/>
              <a:t>, </a:t>
            </a:r>
            <a:r>
              <a:rPr lang="ko-KR" altLang="en-US" sz="800" dirty="0"/>
              <a:t>환영합니다</a:t>
            </a:r>
            <a:r>
              <a:rPr lang="en-US" altLang="ko-KR" sz="800" dirty="0"/>
              <a:t>! | </a:t>
            </a:r>
            <a:r>
              <a:rPr lang="ko-KR" altLang="en-US" sz="800" dirty="0"/>
              <a:t>로그아웃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80" y="1421107"/>
            <a:ext cx="244954" cy="244954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63461"/>
              </p:ext>
            </p:extLst>
          </p:nvPr>
        </p:nvGraphicFramePr>
        <p:xfrm>
          <a:off x="8233146" y="1688527"/>
          <a:ext cx="1674313" cy="300571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4313">
                  <a:extLst>
                    <a:ext uri="{9D8B030D-6E8A-4147-A177-3AD203B41FA5}">
                      <a16:colId xmlns:a16="http://schemas.microsoft.com/office/drawing/2014/main" val="4184120776"/>
                    </a:ext>
                  </a:extLst>
                </a:gridCol>
              </a:tblGrid>
              <a:tr h="257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&lt;    2017.02.23(</a:t>
                      </a:r>
                      <a:r>
                        <a:rPr lang="ko-KR" altLang="en-US" sz="1000" dirty="0"/>
                        <a:t>목</a:t>
                      </a:r>
                      <a:r>
                        <a:rPr lang="en-US" altLang="ko-KR" sz="1000" dirty="0"/>
                        <a:t>)    &gt;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2864"/>
                  </a:ext>
                </a:extLst>
              </a:tr>
              <a:tr h="687004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799290"/>
                  </a:ext>
                </a:extLst>
              </a:tr>
              <a:tr h="687004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80547"/>
                  </a:ext>
                </a:extLst>
              </a:tr>
              <a:tr h="687004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708301"/>
                  </a:ext>
                </a:extLst>
              </a:tr>
              <a:tr h="687004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759531"/>
                  </a:ext>
                </a:extLst>
              </a:tr>
            </a:tbl>
          </a:graphicData>
        </a:graphic>
      </p:graphicFrame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6"/>
          <a:srcRect b="5280"/>
          <a:stretch/>
        </p:blipFill>
        <p:spPr>
          <a:xfrm>
            <a:off x="8305155" y="2088604"/>
            <a:ext cx="720080" cy="3999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53226" y="2026700"/>
            <a:ext cx="1080121" cy="49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파일명</a:t>
            </a:r>
            <a:r>
              <a:rPr lang="en-US" altLang="ko-KR" sz="600" dirty="0"/>
              <a:t>: 2017-02-23-10-</a:t>
            </a:r>
          </a:p>
          <a:p>
            <a:pPr>
              <a:lnSpc>
                <a:spcPct val="150000"/>
              </a:lnSpc>
            </a:pPr>
            <a:r>
              <a:rPr lang="ko-KR" altLang="en-US" sz="600" dirty="0"/>
              <a:t>시간</a:t>
            </a:r>
            <a:r>
              <a:rPr lang="en-US" altLang="ko-KR" sz="600" dirty="0"/>
              <a:t>: 30</a:t>
            </a:r>
            <a:r>
              <a:rPr lang="ko-KR" altLang="en-US" sz="600" dirty="0"/>
              <a:t>분 </a:t>
            </a:r>
            <a:r>
              <a:rPr lang="en-US" altLang="ko-KR" sz="600" dirty="0"/>
              <a:t>00</a:t>
            </a:r>
            <a:r>
              <a:rPr lang="ko-KR" altLang="en-US" sz="600" dirty="0"/>
              <a:t>초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용량</a:t>
            </a:r>
            <a:r>
              <a:rPr lang="en-US" altLang="ko-KR" sz="600" dirty="0"/>
              <a:t>: 172.23mb</a:t>
            </a: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6"/>
          <a:srcRect b="5280"/>
          <a:stretch/>
        </p:blipFill>
        <p:spPr>
          <a:xfrm>
            <a:off x="8305155" y="2782672"/>
            <a:ext cx="720080" cy="399906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8953226" y="2720768"/>
            <a:ext cx="1080121" cy="49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파일명</a:t>
            </a:r>
            <a:r>
              <a:rPr lang="en-US" altLang="ko-KR" sz="600" dirty="0"/>
              <a:t>: 2017-02-23-10-</a:t>
            </a:r>
          </a:p>
          <a:p>
            <a:pPr>
              <a:lnSpc>
                <a:spcPct val="150000"/>
              </a:lnSpc>
            </a:pPr>
            <a:r>
              <a:rPr lang="ko-KR" altLang="en-US" sz="600" dirty="0"/>
              <a:t>시간</a:t>
            </a:r>
            <a:r>
              <a:rPr lang="en-US" altLang="ko-KR" sz="600" dirty="0"/>
              <a:t>: 30</a:t>
            </a:r>
            <a:r>
              <a:rPr lang="ko-KR" altLang="en-US" sz="600" dirty="0"/>
              <a:t>분 </a:t>
            </a:r>
            <a:r>
              <a:rPr lang="en-US" altLang="ko-KR" sz="600" dirty="0"/>
              <a:t>00</a:t>
            </a:r>
            <a:r>
              <a:rPr lang="ko-KR" altLang="en-US" sz="600" dirty="0"/>
              <a:t>초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용량</a:t>
            </a:r>
            <a:r>
              <a:rPr lang="en-US" altLang="ko-KR" sz="600" dirty="0"/>
              <a:t>: 172.23mb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6"/>
          <a:srcRect b="5280"/>
          <a:stretch/>
        </p:blipFill>
        <p:spPr>
          <a:xfrm>
            <a:off x="8305155" y="3476740"/>
            <a:ext cx="720080" cy="39990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8953226" y="3414836"/>
            <a:ext cx="1080121" cy="49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파일명</a:t>
            </a:r>
            <a:r>
              <a:rPr lang="en-US" altLang="ko-KR" sz="600" dirty="0"/>
              <a:t>: 2017-02-23-10-</a:t>
            </a:r>
          </a:p>
          <a:p>
            <a:pPr>
              <a:lnSpc>
                <a:spcPct val="150000"/>
              </a:lnSpc>
            </a:pPr>
            <a:r>
              <a:rPr lang="ko-KR" altLang="en-US" sz="600" dirty="0"/>
              <a:t>시간</a:t>
            </a:r>
            <a:r>
              <a:rPr lang="en-US" altLang="ko-KR" sz="600" dirty="0"/>
              <a:t>: 30</a:t>
            </a:r>
            <a:r>
              <a:rPr lang="ko-KR" altLang="en-US" sz="600" dirty="0"/>
              <a:t>분 </a:t>
            </a:r>
            <a:r>
              <a:rPr lang="en-US" altLang="ko-KR" sz="600" dirty="0"/>
              <a:t>00</a:t>
            </a:r>
            <a:r>
              <a:rPr lang="ko-KR" altLang="en-US" sz="600" dirty="0"/>
              <a:t>초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용량</a:t>
            </a:r>
            <a:r>
              <a:rPr lang="en-US" altLang="ko-KR" sz="600" dirty="0"/>
              <a:t>: 172.23mb</a:t>
            </a: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6"/>
          <a:srcRect b="5280"/>
          <a:stretch/>
        </p:blipFill>
        <p:spPr>
          <a:xfrm>
            <a:off x="8305155" y="4170808"/>
            <a:ext cx="720080" cy="399906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8953226" y="4108904"/>
            <a:ext cx="1080121" cy="49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파일명</a:t>
            </a:r>
            <a:r>
              <a:rPr lang="en-US" altLang="ko-KR" sz="600" dirty="0"/>
              <a:t>: 2017-02-23-10-</a:t>
            </a:r>
          </a:p>
          <a:p>
            <a:pPr>
              <a:lnSpc>
                <a:spcPct val="150000"/>
              </a:lnSpc>
            </a:pPr>
            <a:r>
              <a:rPr lang="ko-KR" altLang="en-US" sz="600" dirty="0"/>
              <a:t>시간</a:t>
            </a:r>
            <a:r>
              <a:rPr lang="en-US" altLang="ko-KR" sz="600" dirty="0"/>
              <a:t>: 30</a:t>
            </a:r>
            <a:r>
              <a:rPr lang="ko-KR" altLang="en-US" sz="600" dirty="0"/>
              <a:t>분 </a:t>
            </a:r>
            <a:r>
              <a:rPr lang="en-US" altLang="ko-KR" sz="600" dirty="0"/>
              <a:t>00</a:t>
            </a:r>
            <a:r>
              <a:rPr lang="ko-KR" altLang="en-US" sz="600" dirty="0"/>
              <a:t>초</a:t>
            </a: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600" dirty="0"/>
              <a:t>용량</a:t>
            </a:r>
            <a:r>
              <a:rPr lang="en-US" altLang="ko-KR" sz="600" dirty="0"/>
              <a:t>: 172.23mb</a:t>
            </a:r>
          </a:p>
        </p:txBody>
      </p:sp>
      <p:sp>
        <p:nvSpPr>
          <p:cNvPr id="9" name="자유형: 도형 8"/>
          <p:cNvSpPr/>
          <p:nvPr/>
        </p:nvSpPr>
        <p:spPr>
          <a:xfrm>
            <a:off x="5498206" y="3936206"/>
            <a:ext cx="516832" cy="611982"/>
          </a:xfrm>
          <a:custGeom>
            <a:avLst/>
            <a:gdLst>
              <a:gd name="connsiteX0" fmla="*/ 145357 w 516832"/>
              <a:gd name="connsiteY0" fmla="*/ 426244 h 611982"/>
              <a:gd name="connsiteX1" fmla="*/ 166788 w 516832"/>
              <a:gd name="connsiteY1" fmla="*/ 440532 h 611982"/>
              <a:gd name="connsiteX2" fmla="*/ 181075 w 516832"/>
              <a:gd name="connsiteY2" fmla="*/ 450057 h 611982"/>
              <a:gd name="connsiteX3" fmla="*/ 188219 w 516832"/>
              <a:gd name="connsiteY3" fmla="*/ 454819 h 611982"/>
              <a:gd name="connsiteX4" fmla="*/ 192982 w 516832"/>
              <a:gd name="connsiteY4" fmla="*/ 461963 h 611982"/>
              <a:gd name="connsiteX5" fmla="*/ 200125 w 516832"/>
              <a:gd name="connsiteY5" fmla="*/ 464344 h 611982"/>
              <a:gd name="connsiteX6" fmla="*/ 207269 w 516832"/>
              <a:gd name="connsiteY6" fmla="*/ 469107 h 611982"/>
              <a:gd name="connsiteX7" fmla="*/ 214413 w 516832"/>
              <a:gd name="connsiteY7" fmla="*/ 471488 h 611982"/>
              <a:gd name="connsiteX8" fmla="*/ 228700 w 516832"/>
              <a:gd name="connsiteY8" fmla="*/ 483394 h 611982"/>
              <a:gd name="connsiteX9" fmla="*/ 235844 w 516832"/>
              <a:gd name="connsiteY9" fmla="*/ 485775 h 611982"/>
              <a:gd name="connsiteX10" fmla="*/ 242988 w 516832"/>
              <a:gd name="connsiteY10" fmla="*/ 495300 h 611982"/>
              <a:gd name="connsiteX11" fmla="*/ 257275 w 516832"/>
              <a:gd name="connsiteY11" fmla="*/ 502444 h 611982"/>
              <a:gd name="connsiteX12" fmla="*/ 276325 w 516832"/>
              <a:gd name="connsiteY12" fmla="*/ 519113 h 611982"/>
              <a:gd name="connsiteX13" fmla="*/ 283469 w 516832"/>
              <a:gd name="connsiteY13" fmla="*/ 523875 h 611982"/>
              <a:gd name="connsiteX14" fmla="*/ 302519 w 516832"/>
              <a:gd name="connsiteY14" fmla="*/ 540544 h 611982"/>
              <a:gd name="connsiteX15" fmla="*/ 309663 w 516832"/>
              <a:gd name="connsiteY15" fmla="*/ 545307 h 611982"/>
              <a:gd name="connsiteX16" fmla="*/ 321569 w 516832"/>
              <a:gd name="connsiteY16" fmla="*/ 559594 h 611982"/>
              <a:gd name="connsiteX17" fmla="*/ 326332 w 516832"/>
              <a:gd name="connsiteY17" fmla="*/ 566738 h 611982"/>
              <a:gd name="connsiteX18" fmla="*/ 333475 w 516832"/>
              <a:gd name="connsiteY18" fmla="*/ 571500 h 611982"/>
              <a:gd name="connsiteX19" fmla="*/ 347763 w 516832"/>
              <a:gd name="connsiteY19" fmla="*/ 585788 h 611982"/>
              <a:gd name="connsiteX20" fmla="*/ 362050 w 516832"/>
              <a:gd name="connsiteY20" fmla="*/ 592932 h 611982"/>
              <a:gd name="connsiteX21" fmla="*/ 369194 w 516832"/>
              <a:gd name="connsiteY21" fmla="*/ 597694 h 611982"/>
              <a:gd name="connsiteX22" fmla="*/ 371575 w 516832"/>
              <a:gd name="connsiteY22" fmla="*/ 604838 h 611982"/>
              <a:gd name="connsiteX23" fmla="*/ 385863 w 516832"/>
              <a:gd name="connsiteY23" fmla="*/ 611982 h 611982"/>
              <a:gd name="connsiteX24" fmla="*/ 402532 w 516832"/>
              <a:gd name="connsiteY24" fmla="*/ 609600 h 611982"/>
              <a:gd name="connsiteX25" fmla="*/ 409675 w 516832"/>
              <a:gd name="connsiteY25" fmla="*/ 602457 h 611982"/>
              <a:gd name="connsiteX26" fmla="*/ 419200 w 516832"/>
              <a:gd name="connsiteY26" fmla="*/ 600075 h 611982"/>
              <a:gd name="connsiteX27" fmla="*/ 423963 w 516832"/>
              <a:gd name="connsiteY27" fmla="*/ 592932 h 611982"/>
              <a:gd name="connsiteX28" fmla="*/ 428725 w 516832"/>
              <a:gd name="connsiteY28" fmla="*/ 578644 h 611982"/>
              <a:gd name="connsiteX29" fmla="*/ 431107 w 516832"/>
              <a:gd name="connsiteY29" fmla="*/ 571500 h 611982"/>
              <a:gd name="connsiteX30" fmla="*/ 433488 w 516832"/>
              <a:gd name="connsiteY30" fmla="*/ 564357 h 611982"/>
              <a:gd name="connsiteX31" fmla="*/ 435869 w 516832"/>
              <a:gd name="connsiteY31" fmla="*/ 557213 h 611982"/>
              <a:gd name="connsiteX32" fmla="*/ 440632 w 516832"/>
              <a:gd name="connsiteY32" fmla="*/ 550069 h 611982"/>
              <a:gd name="connsiteX33" fmla="*/ 454919 w 516832"/>
              <a:gd name="connsiteY33" fmla="*/ 540544 h 611982"/>
              <a:gd name="connsiteX34" fmla="*/ 464444 w 516832"/>
              <a:gd name="connsiteY34" fmla="*/ 526257 h 611982"/>
              <a:gd name="connsiteX35" fmla="*/ 485875 w 516832"/>
              <a:gd name="connsiteY35" fmla="*/ 509588 h 611982"/>
              <a:gd name="connsiteX36" fmla="*/ 493019 w 516832"/>
              <a:gd name="connsiteY36" fmla="*/ 495300 h 611982"/>
              <a:gd name="connsiteX37" fmla="*/ 507307 w 516832"/>
              <a:gd name="connsiteY37" fmla="*/ 481013 h 611982"/>
              <a:gd name="connsiteX38" fmla="*/ 509688 w 516832"/>
              <a:gd name="connsiteY38" fmla="*/ 473869 h 611982"/>
              <a:gd name="connsiteX39" fmla="*/ 516832 w 516832"/>
              <a:gd name="connsiteY39" fmla="*/ 457200 h 611982"/>
              <a:gd name="connsiteX40" fmla="*/ 514450 w 516832"/>
              <a:gd name="connsiteY40" fmla="*/ 447675 h 611982"/>
              <a:gd name="connsiteX41" fmla="*/ 493019 w 516832"/>
              <a:gd name="connsiteY41" fmla="*/ 438150 h 611982"/>
              <a:gd name="connsiteX42" fmla="*/ 485875 w 516832"/>
              <a:gd name="connsiteY42" fmla="*/ 435769 h 611982"/>
              <a:gd name="connsiteX43" fmla="*/ 478732 w 516832"/>
              <a:gd name="connsiteY43" fmla="*/ 433388 h 611982"/>
              <a:gd name="connsiteX44" fmla="*/ 471588 w 516832"/>
              <a:gd name="connsiteY44" fmla="*/ 426244 h 611982"/>
              <a:gd name="connsiteX45" fmla="*/ 462063 w 516832"/>
              <a:gd name="connsiteY45" fmla="*/ 423863 h 611982"/>
              <a:gd name="connsiteX46" fmla="*/ 447775 w 516832"/>
              <a:gd name="connsiteY46" fmla="*/ 419100 h 611982"/>
              <a:gd name="connsiteX47" fmla="*/ 438250 w 516832"/>
              <a:gd name="connsiteY47" fmla="*/ 414338 h 611982"/>
              <a:gd name="connsiteX48" fmla="*/ 431107 w 516832"/>
              <a:gd name="connsiteY48" fmla="*/ 409575 h 611982"/>
              <a:gd name="connsiteX49" fmla="*/ 423963 w 516832"/>
              <a:gd name="connsiteY49" fmla="*/ 407194 h 611982"/>
              <a:gd name="connsiteX50" fmla="*/ 416819 w 516832"/>
              <a:gd name="connsiteY50" fmla="*/ 400050 h 611982"/>
              <a:gd name="connsiteX51" fmla="*/ 409675 w 516832"/>
              <a:gd name="connsiteY51" fmla="*/ 397669 h 611982"/>
              <a:gd name="connsiteX52" fmla="*/ 397769 w 516832"/>
              <a:gd name="connsiteY52" fmla="*/ 381000 h 611982"/>
              <a:gd name="connsiteX53" fmla="*/ 390625 w 516832"/>
              <a:gd name="connsiteY53" fmla="*/ 376238 h 611982"/>
              <a:gd name="connsiteX54" fmla="*/ 388244 w 516832"/>
              <a:gd name="connsiteY54" fmla="*/ 369094 h 611982"/>
              <a:gd name="connsiteX55" fmla="*/ 373957 w 516832"/>
              <a:gd name="connsiteY55" fmla="*/ 359569 h 611982"/>
              <a:gd name="connsiteX56" fmla="*/ 359669 w 516832"/>
              <a:gd name="connsiteY56" fmla="*/ 342900 h 611982"/>
              <a:gd name="connsiteX57" fmla="*/ 345382 w 516832"/>
              <a:gd name="connsiteY57" fmla="*/ 333375 h 611982"/>
              <a:gd name="connsiteX58" fmla="*/ 328713 w 516832"/>
              <a:gd name="connsiteY58" fmla="*/ 323850 h 611982"/>
              <a:gd name="connsiteX59" fmla="*/ 314425 w 516832"/>
              <a:gd name="connsiteY59" fmla="*/ 311944 h 611982"/>
              <a:gd name="connsiteX60" fmla="*/ 307282 w 516832"/>
              <a:gd name="connsiteY60" fmla="*/ 304800 h 611982"/>
              <a:gd name="connsiteX61" fmla="*/ 292994 w 516832"/>
              <a:gd name="connsiteY61" fmla="*/ 295275 h 611982"/>
              <a:gd name="connsiteX62" fmla="*/ 285850 w 516832"/>
              <a:gd name="connsiteY62" fmla="*/ 290513 h 611982"/>
              <a:gd name="connsiteX63" fmla="*/ 281088 w 516832"/>
              <a:gd name="connsiteY63" fmla="*/ 283369 h 611982"/>
              <a:gd name="connsiteX64" fmla="*/ 273944 w 516832"/>
              <a:gd name="connsiteY64" fmla="*/ 280988 h 611982"/>
              <a:gd name="connsiteX65" fmla="*/ 266800 w 516832"/>
              <a:gd name="connsiteY65" fmla="*/ 276225 h 611982"/>
              <a:gd name="connsiteX66" fmla="*/ 259657 w 516832"/>
              <a:gd name="connsiteY66" fmla="*/ 269082 h 611982"/>
              <a:gd name="connsiteX67" fmla="*/ 245369 w 516832"/>
              <a:gd name="connsiteY67" fmla="*/ 264319 h 611982"/>
              <a:gd name="connsiteX68" fmla="*/ 240607 w 516832"/>
              <a:gd name="connsiteY68" fmla="*/ 257175 h 611982"/>
              <a:gd name="connsiteX69" fmla="*/ 226319 w 516832"/>
              <a:gd name="connsiteY69" fmla="*/ 250032 h 611982"/>
              <a:gd name="connsiteX70" fmla="*/ 216794 w 516832"/>
              <a:gd name="connsiteY70" fmla="*/ 242888 h 611982"/>
              <a:gd name="connsiteX71" fmla="*/ 209650 w 516832"/>
              <a:gd name="connsiteY71" fmla="*/ 238125 h 611982"/>
              <a:gd name="connsiteX72" fmla="*/ 188219 w 516832"/>
              <a:gd name="connsiteY72" fmla="*/ 219075 h 611982"/>
              <a:gd name="connsiteX73" fmla="*/ 176313 w 516832"/>
              <a:gd name="connsiteY73" fmla="*/ 209550 h 611982"/>
              <a:gd name="connsiteX74" fmla="*/ 164407 w 516832"/>
              <a:gd name="connsiteY74" fmla="*/ 197644 h 611982"/>
              <a:gd name="connsiteX75" fmla="*/ 147738 w 516832"/>
              <a:gd name="connsiteY75" fmla="*/ 190500 h 611982"/>
              <a:gd name="connsiteX76" fmla="*/ 131069 w 516832"/>
              <a:gd name="connsiteY76" fmla="*/ 178594 h 611982"/>
              <a:gd name="connsiteX77" fmla="*/ 123925 w 516832"/>
              <a:gd name="connsiteY77" fmla="*/ 171450 h 611982"/>
              <a:gd name="connsiteX78" fmla="*/ 109638 w 516832"/>
              <a:gd name="connsiteY78" fmla="*/ 166688 h 611982"/>
              <a:gd name="connsiteX79" fmla="*/ 102494 w 516832"/>
              <a:gd name="connsiteY79" fmla="*/ 161925 h 611982"/>
              <a:gd name="connsiteX80" fmla="*/ 95350 w 516832"/>
              <a:gd name="connsiteY80" fmla="*/ 154782 h 611982"/>
              <a:gd name="connsiteX81" fmla="*/ 83444 w 516832"/>
              <a:gd name="connsiteY81" fmla="*/ 152400 h 611982"/>
              <a:gd name="connsiteX82" fmla="*/ 78682 w 516832"/>
              <a:gd name="connsiteY82" fmla="*/ 145257 h 611982"/>
              <a:gd name="connsiteX83" fmla="*/ 69157 w 516832"/>
              <a:gd name="connsiteY83" fmla="*/ 140494 h 611982"/>
              <a:gd name="connsiteX84" fmla="*/ 52488 w 516832"/>
              <a:gd name="connsiteY84" fmla="*/ 133350 h 611982"/>
              <a:gd name="connsiteX85" fmla="*/ 45344 w 516832"/>
              <a:gd name="connsiteY85" fmla="*/ 126207 h 611982"/>
              <a:gd name="connsiteX86" fmla="*/ 31057 w 516832"/>
              <a:gd name="connsiteY86" fmla="*/ 116682 h 611982"/>
              <a:gd name="connsiteX87" fmla="*/ 23913 w 516832"/>
              <a:gd name="connsiteY87" fmla="*/ 109538 h 611982"/>
              <a:gd name="connsiteX88" fmla="*/ 19150 w 516832"/>
              <a:gd name="connsiteY88" fmla="*/ 102394 h 611982"/>
              <a:gd name="connsiteX89" fmla="*/ 12007 w 516832"/>
              <a:gd name="connsiteY89" fmla="*/ 100013 h 611982"/>
              <a:gd name="connsiteX90" fmla="*/ 100 w 516832"/>
              <a:gd name="connsiteY90" fmla="*/ 88107 h 611982"/>
              <a:gd name="connsiteX91" fmla="*/ 2482 w 516832"/>
              <a:gd name="connsiteY91" fmla="*/ 76200 h 611982"/>
              <a:gd name="connsiteX92" fmla="*/ 7244 w 516832"/>
              <a:gd name="connsiteY92" fmla="*/ 69057 h 611982"/>
              <a:gd name="connsiteX93" fmla="*/ 21532 w 516832"/>
              <a:gd name="connsiteY93" fmla="*/ 64294 h 611982"/>
              <a:gd name="connsiteX94" fmla="*/ 35819 w 516832"/>
              <a:gd name="connsiteY94" fmla="*/ 54769 h 611982"/>
              <a:gd name="connsiteX95" fmla="*/ 42963 w 516832"/>
              <a:gd name="connsiteY95" fmla="*/ 50007 h 611982"/>
              <a:gd name="connsiteX96" fmla="*/ 59632 w 516832"/>
              <a:gd name="connsiteY96" fmla="*/ 40482 h 611982"/>
              <a:gd name="connsiteX97" fmla="*/ 62013 w 516832"/>
              <a:gd name="connsiteY97" fmla="*/ 33338 h 611982"/>
              <a:gd name="connsiteX98" fmla="*/ 78682 w 516832"/>
              <a:gd name="connsiteY98" fmla="*/ 14288 h 611982"/>
              <a:gd name="connsiteX99" fmla="*/ 78682 w 516832"/>
              <a:gd name="connsiteY99" fmla="*/ 0 h 61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16832" h="611982">
                <a:moveTo>
                  <a:pt x="145357" y="426244"/>
                </a:moveTo>
                <a:cubicBezTo>
                  <a:pt x="170107" y="446044"/>
                  <a:pt x="145683" y="427868"/>
                  <a:pt x="166788" y="440532"/>
                </a:cubicBezTo>
                <a:cubicBezTo>
                  <a:pt x="171696" y="443477"/>
                  <a:pt x="176313" y="446882"/>
                  <a:pt x="181075" y="450057"/>
                </a:cubicBezTo>
                <a:lnTo>
                  <a:pt x="188219" y="454819"/>
                </a:lnTo>
                <a:cubicBezTo>
                  <a:pt x="189807" y="457200"/>
                  <a:pt x="190747" y="460175"/>
                  <a:pt x="192982" y="461963"/>
                </a:cubicBezTo>
                <a:cubicBezTo>
                  <a:pt x="194942" y="463531"/>
                  <a:pt x="197880" y="463222"/>
                  <a:pt x="200125" y="464344"/>
                </a:cubicBezTo>
                <a:cubicBezTo>
                  <a:pt x="202685" y="465624"/>
                  <a:pt x="204709" y="467827"/>
                  <a:pt x="207269" y="469107"/>
                </a:cubicBezTo>
                <a:cubicBezTo>
                  <a:pt x="209514" y="470230"/>
                  <a:pt x="212168" y="470366"/>
                  <a:pt x="214413" y="471488"/>
                </a:cubicBezTo>
                <a:cubicBezTo>
                  <a:pt x="229997" y="479279"/>
                  <a:pt x="212899" y="472860"/>
                  <a:pt x="228700" y="483394"/>
                </a:cubicBezTo>
                <a:cubicBezTo>
                  <a:pt x="230789" y="484786"/>
                  <a:pt x="233463" y="484981"/>
                  <a:pt x="235844" y="485775"/>
                </a:cubicBezTo>
                <a:cubicBezTo>
                  <a:pt x="238225" y="488950"/>
                  <a:pt x="240182" y="492494"/>
                  <a:pt x="242988" y="495300"/>
                </a:cubicBezTo>
                <a:cubicBezTo>
                  <a:pt x="247605" y="499917"/>
                  <a:pt x="251464" y="500507"/>
                  <a:pt x="257275" y="502444"/>
                </a:cubicBezTo>
                <a:cubicBezTo>
                  <a:pt x="265213" y="514350"/>
                  <a:pt x="259657" y="508002"/>
                  <a:pt x="276325" y="519113"/>
                </a:cubicBezTo>
                <a:lnTo>
                  <a:pt x="283469" y="523875"/>
                </a:lnTo>
                <a:cubicBezTo>
                  <a:pt x="291407" y="535781"/>
                  <a:pt x="285850" y="529431"/>
                  <a:pt x="302519" y="540544"/>
                </a:cubicBezTo>
                <a:lnTo>
                  <a:pt x="309663" y="545307"/>
                </a:lnTo>
                <a:cubicBezTo>
                  <a:pt x="321485" y="563040"/>
                  <a:pt x="306292" y="541262"/>
                  <a:pt x="321569" y="559594"/>
                </a:cubicBezTo>
                <a:cubicBezTo>
                  <a:pt x="323401" y="561793"/>
                  <a:pt x="324308" y="564714"/>
                  <a:pt x="326332" y="566738"/>
                </a:cubicBezTo>
                <a:cubicBezTo>
                  <a:pt x="328355" y="568761"/>
                  <a:pt x="331336" y="569599"/>
                  <a:pt x="333475" y="571500"/>
                </a:cubicBezTo>
                <a:cubicBezTo>
                  <a:pt x="338509" y="575975"/>
                  <a:pt x="342159" y="582052"/>
                  <a:pt x="347763" y="585788"/>
                </a:cubicBezTo>
                <a:cubicBezTo>
                  <a:pt x="368237" y="599436"/>
                  <a:pt x="342333" y="583073"/>
                  <a:pt x="362050" y="592932"/>
                </a:cubicBezTo>
                <a:cubicBezTo>
                  <a:pt x="364610" y="594212"/>
                  <a:pt x="366813" y="596107"/>
                  <a:pt x="369194" y="597694"/>
                </a:cubicBezTo>
                <a:cubicBezTo>
                  <a:pt x="369988" y="600075"/>
                  <a:pt x="370007" y="602878"/>
                  <a:pt x="371575" y="604838"/>
                </a:cubicBezTo>
                <a:cubicBezTo>
                  <a:pt x="374931" y="609033"/>
                  <a:pt x="381159" y="610413"/>
                  <a:pt x="385863" y="611982"/>
                </a:cubicBezTo>
                <a:cubicBezTo>
                  <a:pt x="391419" y="611188"/>
                  <a:pt x="397321" y="611685"/>
                  <a:pt x="402532" y="609600"/>
                </a:cubicBezTo>
                <a:cubicBezTo>
                  <a:pt x="405658" y="608349"/>
                  <a:pt x="406751" y="604128"/>
                  <a:pt x="409675" y="602457"/>
                </a:cubicBezTo>
                <a:cubicBezTo>
                  <a:pt x="412517" y="600833"/>
                  <a:pt x="416025" y="600869"/>
                  <a:pt x="419200" y="600075"/>
                </a:cubicBezTo>
                <a:cubicBezTo>
                  <a:pt x="420788" y="597694"/>
                  <a:pt x="422801" y="595547"/>
                  <a:pt x="423963" y="592932"/>
                </a:cubicBezTo>
                <a:cubicBezTo>
                  <a:pt x="426002" y="588344"/>
                  <a:pt x="427137" y="583407"/>
                  <a:pt x="428725" y="578644"/>
                </a:cubicBezTo>
                <a:lnTo>
                  <a:pt x="431107" y="571500"/>
                </a:lnTo>
                <a:lnTo>
                  <a:pt x="433488" y="564357"/>
                </a:lnTo>
                <a:cubicBezTo>
                  <a:pt x="434282" y="561976"/>
                  <a:pt x="434477" y="559301"/>
                  <a:pt x="435869" y="557213"/>
                </a:cubicBezTo>
                <a:cubicBezTo>
                  <a:pt x="437457" y="554832"/>
                  <a:pt x="438478" y="551954"/>
                  <a:pt x="440632" y="550069"/>
                </a:cubicBezTo>
                <a:cubicBezTo>
                  <a:pt x="444939" y="546300"/>
                  <a:pt x="454919" y="540544"/>
                  <a:pt x="454919" y="540544"/>
                </a:cubicBezTo>
                <a:cubicBezTo>
                  <a:pt x="458094" y="535782"/>
                  <a:pt x="459682" y="529432"/>
                  <a:pt x="464444" y="526257"/>
                </a:cubicBezTo>
                <a:cubicBezTo>
                  <a:pt x="481534" y="514864"/>
                  <a:pt x="474685" y="520780"/>
                  <a:pt x="485875" y="509588"/>
                </a:cubicBezTo>
                <a:cubicBezTo>
                  <a:pt x="488082" y="502970"/>
                  <a:pt x="488097" y="500837"/>
                  <a:pt x="493019" y="495300"/>
                </a:cubicBezTo>
                <a:cubicBezTo>
                  <a:pt x="497494" y="490266"/>
                  <a:pt x="507307" y="481013"/>
                  <a:pt x="507307" y="481013"/>
                </a:cubicBezTo>
                <a:cubicBezTo>
                  <a:pt x="508101" y="478632"/>
                  <a:pt x="508699" y="476176"/>
                  <a:pt x="509688" y="473869"/>
                </a:cubicBezTo>
                <a:cubicBezTo>
                  <a:pt x="518520" y="453258"/>
                  <a:pt x="511243" y="473963"/>
                  <a:pt x="516832" y="457200"/>
                </a:cubicBezTo>
                <a:cubicBezTo>
                  <a:pt x="516038" y="454025"/>
                  <a:pt x="516265" y="450398"/>
                  <a:pt x="514450" y="447675"/>
                </a:cubicBezTo>
                <a:cubicBezTo>
                  <a:pt x="511216" y="442824"/>
                  <a:pt x="495836" y="439089"/>
                  <a:pt x="493019" y="438150"/>
                </a:cubicBezTo>
                <a:lnTo>
                  <a:pt x="485875" y="435769"/>
                </a:lnTo>
                <a:lnTo>
                  <a:pt x="478732" y="433388"/>
                </a:lnTo>
                <a:cubicBezTo>
                  <a:pt x="476351" y="431007"/>
                  <a:pt x="474512" y="427915"/>
                  <a:pt x="471588" y="426244"/>
                </a:cubicBezTo>
                <a:cubicBezTo>
                  <a:pt x="468746" y="424620"/>
                  <a:pt x="465198" y="424803"/>
                  <a:pt x="462063" y="423863"/>
                </a:cubicBezTo>
                <a:cubicBezTo>
                  <a:pt x="457254" y="422420"/>
                  <a:pt x="452265" y="421345"/>
                  <a:pt x="447775" y="419100"/>
                </a:cubicBezTo>
                <a:cubicBezTo>
                  <a:pt x="444600" y="417513"/>
                  <a:pt x="441332" y="416099"/>
                  <a:pt x="438250" y="414338"/>
                </a:cubicBezTo>
                <a:cubicBezTo>
                  <a:pt x="435765" y="412918"/>
                  <a:pt x="433667" y="410855"/>
                  <a:pt x="431107" y="409575"/>
                </a:cubicBezTo>
                <a:cubicBezTo>
                  <a:pt x="428862" y="408452"/>
                  <a:pt x="426344" y="407988"/>
                  <a:pt x="423963" y="407194"/>
                </a:cubicBezTo>
                <a:cubicBezTo>
                  <a:pt x="421582" y="404813"/>
                  <a:pt x="419621" y="401918"/>
                  <a:pt x="416819" y="400050"/>
                </a:cubicBezTo>
                <a:cubicBezTo>
                  <a:pt x="414730" y="398658"/>
                  <a:pt x="411603" y="399276"/>
                  <a:pt x="409675" y="397669"/>
                </a:cubicBezTo>
                <a:cubicBezTo>
                  <a:pt x="398431" y="388299"/>
                  <a:pt x="406453" y="389683"/>
                  <a:pt x="397769" y="381000"/>
                </a:cubicBezTo>
                <a:cubicBezTo>
                  <a:pt x="395745" y="378976"/>
                  <a:pt x="393006" y="377825"/>
                  <a:pt x="390625" y="376238"/>
                </a:cubicBezTo>
                <a:cubicBezTo>
                  <a:pt x="389831" y="373857"/>
                  <a:pt x="390019" y="370869"/>
                  <a:pt x="388244" y="369094"/>
                </a:cubicBezTo>
                <a:cubicBezTo>
                  <a:pt x="384197" y="365047"/>
                  <a:pt x="373957" y="359569"/>
                  <a:pt x="373957" y="359569"/>
                </a:cubicBezTo>
                <a:cubicBezTo>
                  <a:pt x="368807" y="351844"/>
                  <a:pt x="367918" y="349499"/>
                  <a:pt x="359669" y="342900"/>
                </a:cubicBezTo>
                <a:cubicBezTo>
                  <a:pt x="355200" y="339324"/>
                  <a:pt x="349430" y="337422"/>
                  <a:pt x="345382" y="333375"/>
                </a:cubicBezTo>
                <a:cubicBezTo>
                  <a:pt x="335924" y="323918"/>
                  <a:pt x="341505" y="327049"/>
                  <a:pt x="328713" y="323850"/>
                </a:cubicBezTo>
                <a:cubicBezTo>
                  <a:pt x="311436" y="300815"/>
                  <a:pt x="330790" y="322855"/>
                  <a:pt x="314425" y="311944"/>
                </a:cubicBezTo>
                <a:cubicBezTo>
                  <a:pt x="311623" y="310076"/>
                  <a:pt x="309940" y="306867"/>
                  <a:pt x="307282" y="304800"/>
                </a:cubicBezTo>
                <a:cubicBezTo>
                  <a:pt x="302764" y="301286"/>
                  <a:pt x="297757" y="298450"/>
                  <a:pt x="292994" y="295275"/>
                </a:cubicBezTo>
                <a:lnTo>
                  <a:pt x="285850" y="290513"/>
                </a:lnTo>
                <a:cubicBezTo>
                  <a:pt x="284263" y="288132"/>
                  <a:pt x="283323" y="285157"/>
                  <a:pt x="281088" y="283369"/>
                </a:cubicBezTo>
                <a:cubicBezTo>
                  <a:pt x="279128" y="281801"/>
                  <a:pt x="276189" y="282111"/>
                  <a:pt x="273944" y="280988"/>
                </a:cubicBezTo>
                <a:cubicBezTo>
                  <a:pt x="271384" y="279708"/>
                  <a:pt x="268999" y="278057"/>
                  <a:pt x="266800" y="276225"/>
                </a:cubicBezTo>
                <a:cubicBezTo>
                  <a:pt x="264213" y="274069"/>
                  <a:pt x="262601" y="270717"/>
                  <a:pt x="259657" y="269082"/>
                </a:cubicBezTo>
                <a:cubicBezTo>
                  <a:pt x="255268" y="266644"/>
                  <a:pt x="245369" y="264319"/>
                  <a:pt x="245369" y="264319"/>
                </a:cubicBezTo>
                <a:cubicBezTo>
                  <a:pt x="243782" y="261938"/>
                  <a:pt x="242631" y="259199"/>
                  <a:pt x="240607" y="257175"/>
                </a:cubicBezTo>
                <a:cubicBezTo>
                  <a:pt x="235992" y="252560"/>
                  <a:pt x="232128" y="251968"/>
                  <a:pt x="226319" y="250032"/>
                </a:cubicBezTo>
                <a:cubicBezTo>
                  <a:pt x="223144" y="247651"/>
                  <a:pt x="220023" y="245195"/>
                  <a:pt x="216794" y="242888"/>
                </a:cubicBezTo>
                <a:cubicBezTo>
                  <a:pt x="214465" y="241224"/>
                  <a:pt x="211789" y="240026"/>
                  <a:pt x="209650" y="238125"/>
                </a:cubicBezTo>
                <a:cubicBezTo>
                  <a:pt x="185183" y="216377"/>
                  <a:pt x="204433" y="229885"/>
                  <a:pt x="188219" y="219075"/>
                </a:cubicBezTo>
                <a:cubicBezTo>
                  <a:pt x="174575" y="198609"/>
                  <a:pt x="192742" y="222692"/>
                  <a:pt x="176313" y="209550"/>
                </a:cubicBezTo>
                <a:cubicBezTo>
                  <a:pt x="160441" y="196854"/>
                  <a:pt x="183452" y="207167"/>
                  <a:pt x="164407" y="197644"/>
                </a:cubicBezTo>
                <a:cubicBezTo>
                  <a:pt x="155206" y="193043"/>
                  <a:pt x="157655" y="197938"/>
                  <a:pt x="147738" y="190500"/>
                </a:cubicBezTo>
                <a:cubicBezTo>
                  <a:pt x="129660" y="176941"/>
                  <a:pt x="146262" y="183658"/>
                  <a:pt x="131069" y="178594"/>
                </a:cubicBezTo>
                <a:cubicBezTo>
                  <a:pt x="128688" y="176213"/>
                  <a:pt x="126869" y="173085"/>
                  <a:pt x="123925" y="171450"/>
                </a:cubicBezTo>
                <a:cubicBezTo>
                  <a:pt x="119537" y="169012"/>
                  <a:pt x="109638" y="166688"/>
                  <a:pt x="109638" y="166688"/>
                </a:cubicBezTo>
                <a:cubicBezTo>
                  <a:pt x="107257" y="165100"/>
                  <a:pt x="104693" y="163757"/>
                  <a:pt x="102494" y="161925"/>
                </a:cubicBezTo>
                <a:cubicBezTo>
                  <a:pt x="99907" y="159769"/>
                  <a:pt x="98362" y="156288"/>
                  <a:pt x="95350" y="154782"/>
                </a:cubicBezTo>
                <a:cubicBezTo>
                  <a:pt x="91730" y="152972"/>
                  <a:pt x="87413" y="153194"/>
                  <a:pt x="83444" y="152400"/>
                </a:cubicBezTo>
                <a:cubicBezTo>
                  <a:pt x="81857" y="150019"/>
                  <a:pt x="80880" y="147089"/>
                  <a:pt x="78682" y="145257"/>
                </a:cubicBezTo>
                <a:cubicBezTo>
                  <a:pt x="75955" y="142984"/>
                  <a:pt x="72420" y="141892"/>
                  <a:pt x="69157" y="140494"/>
                </a:cubicBezTo>
                <a:cubicBezTo>
                  <a:pt x="61379" y="137161"/>
                  <a:pt x="60391" y="138995"/>
                  <a:pt x="52488" y="133350"/>
                </a:cubicBezTo>
                <a:cubicBezTo>
                  <a:pt x="49748" y="131393"/>
                  <a:pt x="48002" y="128274"/>
                  <a:pt x="45344" y="126207"/>
                </a:cubicBezTo>
                <a:cubicBezTo>
                  <a:pt x="40826" y="122693"/>
                  <a:pt x="35104" y="120729"/>
                  <a:pt x="31057" y="116682"/>
                </a:cubicBezTo>
                <a:cubicBezTo>
                  <a:pt x="28676" y="114301"/>
                  <a:pt x="26069" y="112125"/>
                  <a:pt x="23913" y="109538"/>
                </a:cubicBezTo>
                <a:cubicBezTo>
                  <a:pt x="22081" y="107339"/>
                  <a:pt x="21385" y="104182"/>
                  <a:pt x="19150" y="102394"/>
                </a:cubicBezTo>
                <a:cubicBezTo>
                  <a:pt x="17190" y="100826"/>
                  <a:pt x="14388" y="100807"/>
                  <a:pt x="12007" y="100013"/>
                </a:cubicBezTo>
                <a:cubicBezTo>
                  <a:pt x="8112" y="97416"/>
                  <a:pt x="821" y="93878"/>
                  <a:pt x="100" y="88107"/>
                </a:cubicBezTo>
                <a:cubicBezTo>
                  <a:pt x="-402" y="84091"/>
                  <a:pt x="1061" y="79990"/>
                  <a:pt x="2482" y="76200"/>
                </a:cubicBezTo>
                <a:cubicBezTo>
                  <a:pt x="3487" y="73521"/>
                  <a:pt x="4817" y="70574"/>
                  <a:pt x="7244" y="69057"/>
                </a:cubicBezTo>
                <a:cubicBezTo>
                  <a:pt x="11501" y="66396"/>
                  <a:pt x="21532" y="64294"/>
                  <a:pt x="21532" y="64294"/>
                </a:cubicBezTo>
                <a:lnTo>
                  <a:pt x="35819" y="54769"/>
                </a:lnTo>
                <a:cubicBezTo>
                  <a:pt x="38200" y="53182"/>
                  <a:pt x="40403" y="51287"/>
                  <a:pt x="42963" y="50007"/>
                </a:cubicBezTo>
                <a:cubicBezTo>
                  <a:pt x="55048" y="43964"/>
                  <a:pt x="49534" y="47213"/>
                  <a:pt x="59632" y="40482"/>
                </a:cubicBezTo>
                <a:cubicBezTo>
                  <a:pt x="60426" y="38101"/>
                  <a:pt x="60445" y="35298"/>
                  <a:pt x="62013" y="33338"/>
                </a:cubicBezTo>
                <a:cubicBezTo>
                  <a:pt x="68363" y="25401"/>
                  <a:pt x="78682" y="30955"/>
                  <a:pt x="78682" y="14288"/>
                </a:cubicBezTo>
                <a:lnTo>
                  <a:pt x="78682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/>
          <p:cNvSpPr/>
          <p:nvPr/>
        </p:nvSpPr>
        <p:spPr>
          <a:xfrm>
            <a:off x="4817264" y="3255169"/>
            <a:ext cx="797724" cy="671512"/>
          </a:xfrm>
          <a:custGeom>
            <a:avLst/>
            <a:gdLst>
              <a:gd name="connsiteX0" fmla="*/ 762005 w 797724"/>
              <a:gd name="connsiteY0" fmla="*/ 671512 h 671512"/>
              <a:gd name="connsiteX1" fmla="*/ 778674 w 797724"/>
              <a:gd name="connsiteY1" fmla="*/ 654844 h 671512"/>
              <a:gd name="connsiteX2" fmla="*/ 785817 w 797724"/>
              <a:gd name="connsiteY2" fmla="*/ 652462 h 671512"/>
              <a:gd name="connsiteX3" fmla="*/ 797724 w 797724"/>
              <a:gd name="connsiteY3" fmla="*/ 631031 h 671512"/>
              <a:gd name="connsiteX4" fmla="*/ 788199 w 797724"/>
              <a:gd name="connsiteY4" fmla="*/ 616744 h 671512"/>
              <a:gd name="connsiteX5" fmla="*/ 781055 w 797724"/>
              <a:gd name="connsiteY5" fmla="*/ 614362 h 671512"/>
              <a:gd name="connsiteX6" fmla="*/ 773911 w 797724"/>
              <a:gd name="connsiteY6" fmla="*/ 609600 h 671512"/>
              <a:gd name="connsiteX7" fmla="*/ 759624 w 797724"/>
              <a:gd name="connsiteY7" fmla="*/ 604837 h 671512"/>
              <a:gd name="connsiteX8" fmla="*/ 752480 w 797724"/>
              <a:gd name="connsiteY8" fmla="*/ 602456 h 671512"/>
              <a:gd name="connsiteX9" fmla="*/ 728667 w 797724"/>
              <a:gd name="connsiteY9" fmla="*/ 590550 h 671512"/>
              <a:gd name="connsiteX10" fmla="*/ 714380 w 797724"/>
              <a:gd name="connsiteY10" fmla="*/ 576262 h 671512"/>
              <a:gd name="connsiteX11" fmla="*/ 700092 w 797724"/>
              <a:gd name="connsiteY11" fmla="*/ 569119 h 671512"/>
              <a:gd name="connsiteX12" fmla="*/ 685805 w 797724"/>
              <a:gd name="connsiteY12" fmla="*/ 559594 h 671512"/>
              <a:gd name="connsiteX13" fmla="*/ 671517 w 797724"/>
              <a:gd name="connsiteY13" fmla="*/ 550069 h 671512"/>
              <a:gd name="connsiteX14" fmla="*/ 657230 w 797724"/>
              <a:gd name="connsiteY14" fmla="*/ 542925 h 671512"/>
              <a:gd name="connsiteX15" fmla="*/ 650086 w 797724"/>
              <a:gd name="connsiteY15" fmla="*/ 535781 h 671512"/>
              <a:gd name="connsiteX16" fmla="*/ 642942 w 797724"/>
              <a:gd name="connsiteY16" fmla="*/ 531019 h 671512"/>
              <a:gd name="connsiteX17" fmla="*/ 638180 w 797724"/>
              <a:gd name="connsiteY17" fmla="*/ 516731 h 671512"/>
              <a:gd name="connsiteX18" fmla="*/ 626274 w 797724"/>
              <a:gd name="connsiteY18" fmla="*/ 502444 h 671512"/>
              <a:gd name="connsiteX19" fmla="*/ 619130 w 797724"/>
              <a:gd name="connsiteY19" fmla="*/ 497681 h 671512"/>
              <a:gd name="connsiteX20" fmla="*/ 611986 w 797724"/>
              <a:gd name="connsiteY20" fmla="*/ 488156 h 671512"/>
              <a:gd name="connsiteX21" fmla="*/ 597699 w 797724"/>
              <a:gd name="connsiteY21" fmla="*/ 478631 h 671512"/>
              <a:gd name="connsiteX22" fmla="*/ 590555 w 797724"/>
              <a:gd name="connsiteY22" fmla="*/ 473869 h 671512"/>
              <a:gd name="connsiteX23" fmla="*/ 576267 w 797724"/>
              <a:gd name="connsiteY23" fmla="*/ 469106 h 671512"/>
              <a:gd name="connsiteX24" fmla="*/ 557217 w 797724"/>
              <a:gd name="connsiteY24" fmla="*/ 481012 h 671512"/>
              <a:gd name="connsiteX25" fmla="*/ 542930 w 797724"/>
              <a:gd name="connsiteY25" fmla="*/ 490537 h 671512"/>
              <a:gd name="connsiteX26" fmla="*/ 535786 w 797724"/>
              <a:gd name="connsiteY26" fmla="*/ 495300 h 671512"/>
              <a:gd name="connsiteX27" fmla="*/ 526261 w 797724"/>
              <a:gd name="connsiteY27" fmla="*/ 516731 h 671512"/>
              <a:gd name="connsiteX28" fmla="*/ 523880 w 797724"/>
              <a:gd name="connsiteY28" fmla="*/ 523875 h 671512"/>
              <a:gd name="connsiteX29" fmla="*/ 516736 w 797724"/>
              <a:gd name="connsiteY29" fmla="*/ 528637 h 671512"/>
              <a:gd name="connsiteX30" fmla="*/ 507211 w 797724"/>
              <a:gd name="connsiteY30" fmla="*/ 550069 h 671512"/>
              <a:gd name="connsiteX31" fmla="*/ 504830 w 797724"/>
              <a:gd name="connsiteY31" fmla="*/ 557212 h 671512"/>
              <a:gd name="connsiteX32" fmla="*/ 497686 w 797724"/>
              <a:gd name="connsiteY32" fmla="*/ 564356 h 671512"/>
              <a:gd name="connsiteX33" fmla="*/ 495305 w 797724"/>
              <a:gd name="connsiteY33" fmla="*/ 571500 h 671512"/>
              <a:gd name="connsiteX34" fmla="*/ 473874 w 797724"/>
              <a:gd name="connsiteY34" fmla="*/ 581025 h 671512"/>
              <a:gd name="connsiteX35" fmla="*/ 459586 w 797724"/>
              <a:gd name="connsiteY35" fmla="*/ 585787 h 671512"/>
              <a:gd name="connsiteX36" fmla="*/ 435774 w 797724"/>
              <a:gd name="connsiteY36" fmla="*/ 571500 h 671512"/>
              <a:gd name="connsiteX37" fmla="*/ 428630 w 797724"/>
              <a:gd name="connsiteY37" fmla="*/ 569119 h 671512"/>
              <a:gd name="connsiteX38" fmla="*/ 421486 w 797724"/>
              <a:gd name="connsiteY38" fmla="*/ 564356 h 671512"/>
              <a:gd name="connsiteX39" fmla="*/ 411961 w 797724"/>
              <a:gd name="connsiteY39" fmla="*/ 542925 h 671512"/>
              <a:gd name="connsiteX40" fmla="*/ 404817 w 797724"/>
              <a:gd name="connsiteY40" fmla="*/ 540544 h 671512"/>
              <a:gd name="connsiteX41" fmla="*/ 400055 w 797724"/>
              <a:gd name="connsiteY41" fmla="*/ 533400 h 671512"/>
              <a:gd name="connsiteX42" fmla="*/ 385767 w 797724"/>
              <a:gd name="connsiteY42" fmla="*/ 521494 h 671512"/>
              <a:gd name="connsiteX43" fmla="*/ 378624 w 797724"/>
              <a:gd name="connsiteY43" fmla="*/ 519112 h 671512"/>
              <a:gd name="connsiteX44" fmla="*/ 369099 w 797724"/>
              <a:gd name="connsiteY44" fmla="*/ 511969 h 671512"/>
              <a:gd name="connsiteX45" fmla="*/ 361955 w 797724"/>
              <a:gd name="connsiteY45" fmla="*/ 507206 h 671512"/>
              <a:gd name="connsiteX46" fmla="*/ 354811 w 797724"/>
              <a:gd name="connsiteY46" fmla="*/ 497681 h 671512"/>
              <a:gd name="connsiteX47" fmla="*/ 338142 w 797724"/>
              <a:gd name="connsiteY47" fmla="*/ 488156 h 671512"/>
              <a:gd name="connsiteX48" fmla="*/ 316711 w 797724"/>
              <a:gd name="connsiteY48" fmla="*/ 469106 h 671512"/>
              <a:gd name="connsiteX49" fmla="*/ 314330 w 797724"/>
              <a:gd name="connsiteY49" fmla="*/ 461962 h 671512"/>
              <a:gd name="connsiteX50" fmla="*/ 300042 w 797724"/>
              <a:gd name="connsiteY50" fmla="*/ 450056 h 671512"/>
              <a:gd name="connsiteX51" fmla="*/ 285755 w 797724"/>
              <a:gd name="connsiteY51" fmla="*/ 435769 h 671512"/>
              <a:gd name="connsiteX52" fmla="*/ 280992 w 797724"/>
              <a:gd name="connsiteY52" fmla="*/ 428625 h 671512"/>
              <a:gd name="connsiteX53" fmla="*/ 266705 w 797724"/>
              <a:gd name="connsiteY53" fmla="*/ 421481 h 671512"/>
              <a:gd name="connsiteX54" fmla="*/ 252417 w 797724"/>
              <a:gd name="connsiteY54" fmla="*/ 407194 h 671512"/>
              <a:gd name="connsiteX55" fmla="*/ 238130 w 797724"/>
              <a:gd name="connsiteY55" fmla="*/ 400050 h 671512"/>
              <a:gd name="connsiteX56" fmla="*/ 226224 w 797724"/>
              <a:gd name="connsiteY56" fmla="*/ 388144 h 671512"/>
              <a:gd name="connsiteX57" fmla="*/ 221461 w 797724"/>
              <a:gd name="connsiteY57" fmla="*/ 381000 h 671512"/>
              <a:gd name="connsiteX58" fmla="*/ 211936 w 797724"/>
              <a:gd name="connsiteY58" fmla="*/ 378619 h 671512"/>
              <a:gd name="connsiteX59" fmla="*/ 200030 w 797724"/>
              <a:gd name="connsiteY59" fmla="*/ 366712 h 671512"/>
              <a:gd name="connsiteX60" fmla="*/ 183361 w 797724"/>
              <a:gd name="connsiteY60" fmla="*/ 359569 h 671512"/>
              <a:gd name="connsiteX61" fmla="*/ 176217 w 797724"/>
              <a:gd name="connsiteY61" fmla="*/ 352425 h 671512"/>
              <a:gd name="connsiteX62" fmla="*/ 169074 w 797724"/>
              <a:gd name="connsiteY62" fmla="*/ 347662 h 671512"/>
              <a:gd name="connsiteX63" fmla="*/ 164311 w 797724"/>
              <a:gd name="connsiteY63" fmla="*/ 340519 h 671512"/>
              <a:gd name="connsiteX64" fmla="*/ 150024 w 797724"/>
              <a:gd name="connsiteY64" fmla="*/ 330994 h 671512"/>
              <a:gd name="connsiteX65" fmla="*/ 135736 w 797724"/>
              <a:gd name="connsiteY65" fmla="*/ 319087 h 671512"/>
              <a:gd name="connsiteX66" fmla="*/ 128592 w 797724"/>
              <a:gd name="connsiteY66" fmla="*/ 316706 h 671512"/>
              <a:gd name="connsiteX67" fmla="*/ 116686 w 797724"/>
              <a:gd name="connsiteY67" fmla="*/ 304800 h 671512"/>
              <a:gd name="connsiteX68" fmla="*/ 102399 w 797724"/>
              <a:gd name="connsiteY68" fmla="*/ 295275 h 671512"/>
              <a:gd name="connsiteX69" fmla="*/ 92874 w 797724"/>
              <a:gd name="connsiteY69" fmla="*/ 280987 h 671512"/>
              <a:gd name="connsiteX70" fmla="*/ 85730 w 797724"/>
              <a:gd name="connsiteY70" fmla="*/ 278606 h 671512"/>
              <a:gd name="connsiteX71" fmla="*/ 71442 w 797724"/>
              <a:gd name="connsiteY71" fmla="*/ 271462 h 671512"/>
              <a:gd name="connsiteX72" fmla="*/ 52392 w 797724"/>
              <a:gd name="connsiteY72" fmla="*/ 254794 h 671512"/>
              <a:gd name="connsiteX73" fmla="*/ 45249 w 797724"/>
              <a:gd name="connsiteY73" fmla="*/ 250031 h 671512"/>
              <a:gd name="connsiteX74" fmla="*/ 35724 w 797724"/>
              <a:gd name="connsiteY74" fmla="*/ 235744 h 671512"/>
              <a:gd name="connsiteX75" fmla="*/ 30961 w 797724"/>
              <a:gd name="connsiteY75" fmla="*/ 228600 h 671512"/>
              <a:gd name="connsiteX76" fmla="*/ 23817 w 797724"/>
              <a:gd name="connsiteY76" fmla="*/ 226219 h 671512"/>
              <a:gd name="connsiteX77" fmla="*/ 14292 w 797724"/>
              <a:gd name="connsiteY77" fmla="*/ 204787 h 671512"/>
              <a:gd name="connsiteX78" fmla="*/ 7149 w 797724"/>
              <a:gd name="connsiteY78" fmla="*/ 197644 h 671512"/>
              <a:gd name="connsiteX79" fmla="*/ 7149 w 797724"/>
              <a:gd name="connsiteY79" fmla="*/ 90487 h 671512"/>
              <a:gd name="connsiteX80" fmla="*/ 11911 w 797724"/>
              <a:gd name="connsiteY80" fmla="*/ 76200 h 671512"/>
              <a:gd name="connsiteX81" fmla="*/ 14292 w 797724"/>
              <a:gd name="connsiteY81" fmla="*/ 69056 h 671512"/>
              <a:gd name="connsiteX82" fmla="*/ 16674 w 797724"/>
              <a:gd name="connsiteY82" fmla="*/ 61912 h 671512"/>
              <a:gd name="connsiteX83" fmla="*/ 23817 w 797724"/>
              <a:gd name="connsiteY83" fmla="*/ 35719 h 671512"/>
              <a:gd name="connsiteX84" fmla="*/ 26199 w 797724"/>
              <a:gd name="connsiteY84" fmla="*/ 0 h 67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797724" h="671512">
                <a:moveTo>
                  <a:pt x="762005" y="671512"/>
                </a:moveTo>
                <a:cubicBezTo>
                  <a:pt x="768833" y="662978"/>
                  <a:pt x="769827" y="659268"/>
                  <a:pt x="778674" y="654844"/>
                </a:cubicBezTo>
                <a:cubicBezTo>
                  <a:pt x="780919" y="653721"/>
                  <a:pt x="783436" y="653256"/>
                  <a:pt x="785817" y="652462"/>
                </a:cubicBezTo>
                <a:cubicBezTo>
                  <a:pt x="796734" y="636086"/>
                  <a:pt x="793532" y="643605"/>
                  <a:pt x="797724" y="631031"/>
                </a:cubicBezTo>
                <a:cubicBezTo>
                  <a:pt x="795227" y="623542"/>
                  <a:pt x="795843" y="621840"/>
                  <a:pt x="788199" y="616744"/>
                </a:cubicBezTo>
                <a:cubicBezTo>
                  <a:pt x="786110" y="615352"/>
                  <a:pt x="783300" y="615485"/>
                  <a:pt x="781055" y="614362"/>
                </a:cubicBezTo>
                <a:cubicBezTo>
                  <a:pt x="778495" y="613082"/>
                  <a:pt x="776526" y="610762"/>
                  <a:pt x="773911" y="609600"/>
                </a:cubicBezTo>
                <a:cubicBezTo>
                  <a:pt x="769324" y="607561"/>
                  <a:pt x="764386" y="606425"/>
                  <a:pt x="759624" y="604837"/>
                </a:cubicBezTo>
                <a:cubicBezTo>
                  <a:pt x="757243" y="604043"/>
                  <a:pt x="754569" y="603848"/>
                  <a:pt x="752480" y="602456"/>
                </a:cubicBezTo>
                <a:cubicBezTo>
                  <a:pt x="735469" y="591116"/>
                  <a:pt x="743745" y="594319"/>
                  <a:pt x="728667" y="590550"/>
                </a:cubicBezTo>
                <a:cubicBezTo>
                  <a:pt x="723905" y="585787"/>
                  <a:pt x="720770" y="578392"/>
                  <a:pt x="714380" y="576262"/>
                </a:cubicBezTo>
                <a:cubicBezTo>
                  <a:pt x="707222" y="573876"/>
                  <a:pt x="706246" y="574247"/>
                  <a:pt x="700092" y="569119"/>
                </a:cubicBezTo>
                <a:cubicBezTo>
                  <a:pt x="688200" y="559209"/>
                  <a:pt x="698361" y="563779"/>
                  <a:pt x="685805" y="559594"/>
                </a:cubicBezTo>
                <a:cubicBezTo>
                  <a:pt x="672260" y="546049"/>
                  <a:pt x="685304" y="556963"/>
                  <a:pt x="671517" y="550069"/>
                </a:cubicBezTo>
                <a:cubicBezTo>
                  <a:pt x="653053" y="540836"/>
                  <a:pt x="675187" y="548910"/>
                  <a:pt x="657230" y="542925"/>
                </a:cubicBezTo>
                <a:cubicBezTo>
                  <a:pt x="654849" y="540544"/>
                  <a:pt x="652673" y="537937"/>
                  <a:pt x="650086" y="535781"/>
                </a:cubicBezTo>
                <a:cubicBezTo>
                  <a:pt x="647887" y="533949"/>
                  <a:pt x="644459" y="533446"/>
                  <a:pt x="642942" y="531019"/>
                </a:cubicBezTo>
                <a:cubicBezTo>
                  <a:pt x="640281" y="526762"/>
                  <a:pt x="640965" y="520908"/>
                  <a:pt x="638180" y="516731"/>
                </a:cubicBezTo>
                <a:cubicBezTo>
                  <a:pt x="633497" y="509707"/>
                  <a:pt x="633149" y="508173"/>
                  <a:pt x="626274" y="502444"/>
                </a:cubicBezTo>
                <a:cubicBezTo>
                  <a:pt x="624075" y="500612"/>
                  <a:pt x="621154" y="499705"/>
                  <a:pt x="619130" y="497681"/>
                </a:cubicBezTo>
                <a:cubicBezTo>
                  <a:pt x="616324" y="494875"/>
                  <a:pt x="614952" y="490793"/>
                  <a:pt x="611986" y="488156"/>
                </a:cubicBezTo>
                <a:cubicBezTo>
                  <a:pt x="607708" y="484353"/>
                  <a:pt x="602461" y="481806"/>
                  <a:pt x="597699" y="478631"/>
                </a:cubicBezTo>
                <a:cubicBezTo>
                  <a:pt x="595318" y="477044"/>
                  <a:pt x="593270" y="474774"/>
                  <a:pt x="590555" y="473869"/>
                </a:cubicBezTo>
                <a:lnTo>
                  <a:pt x="576267" y="469106"/>
                </a:lnTo>
                <a:cubicBezTo>
                  <a:pt x="543992" y="479866"/>
                  <a:pt x="573472" y="466790"/>
                  <a:pt x="557217" y="481012"/>
                </a:cubicBezTo>
                <a:cubicBezTo>
                  <a:pt x="552909" y="484781"/>
                  <a:pt x="547692" y="487362"/>
                  <a:pt x="542930" y="490537"/>
                </a:cubicBezTo>
                <a:lnTo>
                  <a:pt x="535786" y="495300"/>
                </a:lnTo>
                <a:cubicBezTo>
                  <a:pt x="528240" y="506620"/>
                  <a:pt x="531928" y="499731"/>
                  <a:pt x="526261" y="516731"/>
                </a:cubicBezTo>
                <a:cubicBezTo>
                  <a:pt x="525467" y="519112"/>
                  <a:pt x="525969" y="522483"/>
                  <a:pt x="523880" y="523875"/>
                </a:cubicBezTo>
                <a:lnTo>
                  <a:pt x="516736" y="528637"/>
                </a:lnTo>
                <a:cubicBezTo>
                  <a:pt x="509190" y="539958"/>
                  <a:pt x="512879" y="533066"/>
                  <a:pt x="507211" y="550069"/>
                </a:cubicBezTo>
                <a:cubicBezTo>
                  <a:pt x="506417" y="552450"/>
                  <a:pt x="506605" y="555437"/>
                  <a:pt x="504830" y="557212"/>
                </a:cubicBezTo>
                <a:lnTo>
                  <a:pt x="497686" y="564356"/>
                </a:lnTo>
                <a:cubicBezTo>
                  <a:pt x="496892" y="566737"/>
                  <a:pt x="496873" y="569540"/>
                  <a:pt x="495305" y="571500"/>
                </a:cubicBezTo>
                <a:cubicBezTo>
                  <a:pt x="491190" y="576644"/>
                  <a:pt x="478236" y="579571"/>
                  <a:pt x="473874" y="581025"/>
                </a:cubicBezTo>
                <a:lnTo>
                  <a:pt x="459586" y="585787"/>
                </a:lnTo>
                <a:cubicBezTo>
                  <a:pt x="449427" y="579014"/>
                  <a:pt x="446027" y="575893"/>
                  <a:pt x="435774" y="571500"/>
                </a:cubicBezTo>
                <a:cubicBezTo>
                  <a:pt x="433467" y="570511"/>
                  <a:pt x="431011" y="569913"/>
                  <a:pt x="428630" y="569119"/>
                </a:cubicBezTo>
                <a:cubicBezTo>
                  <a:pt x="426249" y="567531"/>
                  <a:pt x="423003" y="566783"/>
                  <a:pt x="421486" y="564356"/>
                </a:cubicBezTo>
                <a:cubicBezTo>
                  <a:pt x="417483" y="557951"/>
                  <a:pt x="418560" y="548204"/>
                  <a:pt x="411961" y="542925"/>
                </a:cubicBezTo>
                <a:cubicBezTo>
                  <a:pt x="410001" y="541357"/>
                  <a:pt x="407198" y="541338"/>
                  <a:pt x="404817" y="540544"/>
                </a:cubicBezTo>
                <a:cubicBezTo>
                  <a:pt x="403230" y="538163"/>
                  <a:pt x="401887" y="535599"/>
                  <a:pt x="400055" y="533400"/>
                </a:cubicBezTo>
                <a:cubicBezTo>
                  <a:pt x="396292" y="528884"/>
                  <a:pt x="391120" y="524171"/>
                  <a:pt x="385767" y="521494"/>
                </a:cubicBezTo>
                <a:cubicBezTo>
                  <a:pt x="383522" y="520371"/>
                  <a:pt x="381005" y="519906"/>
                  <a:pt x="378624" y="519112"/>
                </a:cubicBezTo>
                <a:cubicBezTo>
                  <a:pt x="375449" y="516731"/>
                  <a:pt x="372328" y="514276"/>
                  <a:pt x="369099" y="511969"/>
                </a:cubicBezTo>
                <a:cubicBezTo>
                  <a:pt x="366770" y="510305"/>
                  <a:pt x="363979" y="509230"/>
                  <a:pt x="361955" y="507206"/>
                </a:cubicBezTo>
                <a:cubicBezTo>
                  <a:pt x="359149" y="504400"/>
                  <a:pt x="357617" y="500487"/>
                  <a:pt x="354811" y="497681"/>
                </a:cubicBezTo>
                <a:cubicBezTo>
                  <a:pt x="351447" y="494317"/>
                  <a:pt x="341874" y="490022"/>
                  <a:pt x="338142" y="488156"/>
                </a:cubicBezTo>
                <a:cubicBezTo>
                  <a:pt x="321831" y="471845"/>
                  <a:pt x="329459" y="477605"/>
                  <a:pt x="316711" y="469106"/>
                </a:cubicBezTo>
                <a:cubicBezTo>
                  <a:pt x="315917" y="466725"/>
                  <a:pt x="315722" y="464051"/>
                  <a:pt x="314330" y="461962"/>
                </a:cubicBezTo>
                <a:cubicBezTo>
                  <a:pt x="308410" y="453082"/>
                  <a:pt x="307227" y="456443"/>
                  <a:pt x="300042" y="450056"/>
                </a:cubicBezTo>
                <a:cubicBezTo>
                  <a:pt x="295008" y="445582"/>
                  <a:pt x="289491" y="441373"/>
                  <a:pt x="285755" y="435769"/>
                </a:cubicBezTo>
                <a:cubicBezTo>
                  <a:pt x="284167" y="433388"/>
                  <a:pt x="283016" y="430649"/>
                  <a:pt x="280992" y="428625"/>
                </a:cubicBezTo>
                <a:cubicBezTo>
                  <a:pt x="276375" y="424007"/>
                  <a:pt x="272517" y="423418"/>
                  <a:pt x="266705" y="421481"/>
                </a:cubicBezTo>
                <a:cubicBezTo>
                  <a:pt x="261942" y="416719"/>
                  <a:pt x="258806" y="409325"/>
                  <a:pt x="252417" y="407194"/>
                </a:cubicBezTo>
                <a:cubicBezTo>
                  <a:pt x="242559" y="403907"/>
                  <a:pt x="247362" y="406204"/>
                  <a:pt x="238130" y="400050"/>
                </a:cubicBezTo>
                <a:cubicBezTo>
                  <a:pt x="225428" y="380998"/>
                  <a:pt x="242099" y="404019"/>
                  <a:pt x="226224" y="388144"/>
                </a:cubicBezTo>
                <a:cubicBezTo>
                  <a:pt x="224200" y="386120"/>
                  <a:pt x="223842" y="382588"/>
                  <a:pt x="221461" y="381000"/>
                </a:cubicBezTo>
                <a:cubicBezTo>
                  <a:pt x="218738" y="379185"/>
                  <a:pt x="215111" y="379413"/>
                  <a:pt x="211936" y="378619"/>
                </a:cubicBezTo>
                <a:cubicBezTo>
                  <a:pt x="192881" y="365915"/>
                  <a:pt x="215909" y="382591"/>
                  <a:pt x="200030" y="366712"/>
                </a:cubicBezTo>
                <a:cubicBezTo>
                  <a:pt x="194549" y="361231"/>
                  <a:pt x="190646" y="361390"/>
                  <a:pt x="183361" y="359569"/>
                </a:cubicBezTo>
                <a:cubicBezTo>
                  <a:pt x="180980" y="357188"/>
                  <a:pt x="178804" y="354581"/>
                  <a:pt x="176217" y="352425"/>
                </a:cubicBezTo>
                <a:cubicBezTo>
                  <a:pt x="174019" y="350593"/>
                  <a:pt x="171098" y="349686"/>
                  <a:pt x="169074" y="347662"/>
                </a:cubicBezTo>
                <a:cubicBezTo>
                  <a:pt x="167050" y="345638"/>
                  <a:pt x="166465" y="342403"/>
                  <a:pt x="164311" y="340519"/>
                </a:cubicBezTo>
                <a:cubicBezTo>
                  <a:pt x="160003" y="336750"/>
                  <a:pt x="154071" y="335041"/>
                  <a:pt x="150024" y="330994"/>
                </a:cubicBezTo>
                <a:cubicBezTo>
                  <a:pt x="144758" y="325728"/>
                  <a:pt x="142366" y="322402"/>
                  <a:pt x="135736" y="319087"/>
                </a:cubicBezTo>
                <a:cubicBezTo>
                  <a:pt x="133491" y="317964"/>
                  <a:pt x="130973" y="317500"/>
                  <a:pt x="128592" y="316706"/>
                </a:cubicBezTo>
                <a:cubicBezTo>
                  <a:pt x="119862" y="303609"/>
                  <a:pt x="128592" y="314721"/>
                  <a:pt x="116686" y="304800"/>
                </a:cubicBezTo>
                <a:cubicBezTo>
                  <a:pt x="104793" y="294890"/>
                  <a:pt x="114953" y="299460"/>
                  <a:pt x="102399" y="295275"/>
                </a:cubicBezTo>
                <a:cubicBezTo>
                  <a:pt x="99224" y="290512"/>
                  <a:pt x="98304" y="282797"/>
                  <a:pt x="92874" y="280987"/>
                </a:cubicBezTo>
                <a:cubicBezTo>
                  <a:pt x="90493" y="280193"/>
                  <a:pt x="87975" y="279728"/>
                  <a:pt x="85730" y="278606"/>
                </a:cubicBezTo>
                <a:cubicBezTo>
                  <a:pt x="67257" y="269371"/>
                  <a:pt x="89406" y="277452"/>
                  <a:pt x="71442" y="271462"/>
                </a:cubicBezTo>
                <a:cubicBezTo>
                  <a:pt x="63504" y="259556"/>
                  <a:pt x="69062" y="265908"/>
                  <a:pt x="52392" y="254794"/>
                </a:cubicBezTo>
                <a:lnTo>
                  <a:pt x="45249" y="250031"/>
                </a:lnTo>
                <a:lnTo>
                  <a:pt x="35724" y="235744"/>
                </a:lnTo>
                <a:cubicBezTo>
                  <a:pt x="34136" y="233363"/>
                  <a:pt x="33676" y="229505"/>
                  <a:pt x="30961" y="228600"/>
                </a:cubicBezTo>
                <a:lnTo>
                  <a:pt x="23817" y="226219"/>
                </a:lnTo>
                <a:cubicBezTo>
                  <a:pt x="20355" y="215833"/>
                  <a:pt x="20583" y="212336"/>
                  <a:pt x="14292" y="204787"/>
                </a:cubicBezTo>
                <a:cubicBezTo>
                  <a:pt x="12136" y="202200"/>
                  <a:pt x="9530" y="200025"/>
                  <a:pt x="7149" y="197644"/>
                </a:cubicBezTo>
                <a:cubicBezTo>
                  <a:pt x="-5530" y="159619"/>
                  <a:pt x="1367" y="182992"/>
                  <a:pt x="7149" y="90487"/>
                </a:cubicBezTo>
                <a:cubicBezTo>
                  <a:pt x="7462" y="85477"/>
                  <a:pt x="10324" y="80962"/>
                  <a:pt x="11911" y="76200"/>
                </a:cubicBezTo>
                <a:lnTo>
                  <a:pt x="14292" y="69056"/>
                </a:lnTo>
                <a:cubicBezTo>
                  <a:pt x="15086" y="66675"/>
                  <a:pt x="16065" y="64347"/>
                  <a:pt x="16674" y="61912"/>
                </a:cubicBezTo>
                <a:cubicBezTo>
                  <a:pt x="22045" y="40427"/>
                  <a:pt x="19366" y="49072"/>
                  <a:pt x="23817" y="35719"/>
                </a:cubicBezTo>
                <a:cubicBezTo>
                  <a:pt x="26888" y="11156"/>
                  <a:pt x="26199" y="23068"/>
                  <a:pt x="26199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/>
          <p:cNvSpPr/>
          <p:nvPr/>
        </p:nvSpPr>
        <p:spPr>
          <a:xfrm>
            <a:off x="4562729" y="2707481"/>
            <a:ext cx="926052" cy="542925"/>
          </a:xfrm>
          <a:custGeom>
            <a:avLst/>
            <a:gdLst>
              <a:gd name="connsiteX0" fmla="*/ 266446 w 926052"/>
              <a:gd name="connsiteY0" fmla="*/ 542925 h 542925"/>
              <a:gd name="connsiteX1" fmla="*/ 261684 w 926052"/>
              <a:gd name="connsiteY1" fmla="*/ 526257 h 542925"/>
              <a:gd name="connsiteX2" fmla="*/ 256921 w 926052"/>
              <a:gd name="connsiteY2" fmla="*/ 519113 h 542925"/>
              <a:gd name="connsiteX3" fmla="*/ 245015 w 926052"/>
              <a:gd name="connsiteY3" fmla="*/ 495300 h 542925"/>
              <a:gd name="connsiteX4" fmla="*/ 235490 w 926052"/>
              <a:gd name="connsiteY4" fmla="*/ 481013 h 542925"/>
              <a:gd name="connsiteX5" fmla="*/ 233109 w 926052"/>
              <a:gd name="connsiteY5" fmla="*/ 473869 h 542925"/>
              <a:gd name="connsiteX6" fmla="*/ 221202 w 926052"/>
              <a:gd name="connsiteY6" fmla="*/ 459582 h 542925"/>
              <a:gd name="connsiteX7" fmla="*/ 202152 w 926052"/>
              <a:gd name="connsiteY7" fmla="*/ 452438 h 542925"/>
              <a:gd name="connsiteX8" fmla="*/ 192627 w 926052"/>
              <a:gd name="connsiteY8" fmla="*/ 447675 h 542925"/>
              <a:gd name="connsiteX9" fmla="*/ 183102 w 926052"/>
              <a:gd name="connsiteY9" fmla="*/ 445294 h 542925"/>
              <a:gd name="connsiteX10" fmla="*/ 175959 w 926052"/>
              <a:gd name="connsiteY10" fmla="*/ 442913 h 542925"/>
              <a:gd name="connsiteX11" fmla="*/ 154527 w 926052"/>
              <a:gd name="connsiteY11" fmla="*/ 438150 h 542925"/>
              <a:gd name="connsiteX12" fmla="*/ 140240 w 926052"/>
              <a:gd name="connsiteY12" fmla="*/ 433388 h 542925"/>
              <a:gd name="connsiteX13" fmla="*/ 130715 w 926052"/>
              <a:gd name="connsiteY13" fmla="*/ 431007 h 542925"/>
              <a:gd name="connsiteX14" fmla="*/ 118809 w 926052"/>
              <a:gd name="connsiteY14" fmla="*/ 428625 h 542925"/>
              <a:gd name="connsiteX15" fmla="*/ 111665 w 926052"/>
              <a:gd name="connsiteY15" fmla="*/ 426244 h 542925"/>
              <a:gd name="connsiteX16" fmla="*/ 94996 w 926052"/>
              <a:gd name="connsiteY16" fmla="*/ 423863 h 542925"/>
              <a:gd name="connsiteX17" fmla="*/ 80709 w 926052"/>
              <a:gd name="connsiteY17" fmla="*/ 419100 h 542925"/>
              <a:gd name="connsiteX18" fmla="*/ 73565 w 926052"/>
              <a:gd name="connsiteY18" fmla="*/ 414338 h 542925"/>
              <a:gd name="connsiteX19" fmla="*/ 56896 w 926052"/>
              <a:gd name="connsiteY19" fmla="*/ 409575 h 542925"/>
              <a:gd name="connsiteX20" fmla="*/ 49752 w 926052"/>
              <a:gd name="connsiteY20" fmla="*/ 404813 h 542925"/>
              <a:gd name="connsiteX21" fmla="*/ 40227 w 926052"/>
              <a:gd name="connsiteY21" fmla="*/ 397669 h 542925"/>
              <a:gd name="connsiteX22" fmla="*/ 33084 w 926052"/>
              <a:gd name="connsiteY22" fmla="*/ 395288 h 542925"/>
              <a:gd name="connsiteX23" fmla="*/ 14034 w 926052"/>
              <a:gd name="connsiteY23" fmla="*/ 388144 h 542925"/>
              <a:gd name="connsiteX24" fmla="*/ 6890 w 926052"/>
              <a:gd name="connsiteY24" fmla="*/ 383382 h 542925"/>
              <a:gd name="connsiteX25" fmla="*/ 4509 w 926052"/>
              <a:gd name="connsiteY25" fmla="*/ 333375 h 542925"/>
              <a:gd name="connsiteX26" fmla="*/ 9271 w 926052"/>
              <a:gd name="connsiteY26" fmla="*/ 314325 h 542925"/>
              <a:gd name="connsiteX27" fmla="*/ 16415 w 926052"/>
              <a:gd name="connsiteY27" fmla="*/ 297657 h 542925"/>
              <a:gd name="connsiteX28" fmla="*/ 18796 w 926052"/>
              <a:gd name="connsiteY28" fmla="*/ 290513 h 542925"/>
              <a:gd name="connsiteX29" fmla="*/ 23559 w 926052"/>
              <a:gd name="connsiteY29" fmla="*/ 283369 h 542925"/>
              <a:gd name="connsiteX30" fmla="*/ 30702 w 926052"/>
              <a:gd name="connsiteY30" fmla="*/ 266700 h 542925"/>
              <a:gd name="connsiteX31" fmla="*/ 35465 w 926052"/>
              <a:gd name="connsiteY31" fmla="*/ 247650 h 542925"/>
              <a:gd name="connsiteX32" fmla="*/ 37846 w 926052"/>
              <a:gd name="connsiteY32" fmla="*/ 238125 h 542925"/>
              <a:gd name="connsiteX33" fmla="*/ 42609 w 926052"/>
              <a:gd name="connsiteY33" fmla="*/ 223838 h 542925"/>
              <a:gd name="connsiteX34" fmla="*/ 49752 w 926052"/>
              <a:gd name="connsiteY34" fmla="*/ 195263 h 542925"/>
              <a:gd name="connsiteX35" fmla="*/ 59277 w 926052"/>
              <a:gd name="connsiteY35" fmla="*/ 171450 h 542925"/>
              <a:gd name="connsiteX36" fmla="*/ 64040 w 926052"/>
              <a:gd name="connsiteY36" fmla="*/ 154782 h 542925"/>
              <a:gd name="connsiteX37" fmla="*/ 66421 w 926052"/>
              <a:gd name="connsiteY37" fmla="*/ 145257 h 542925"/>
              <a:gd name="connsiteX38" fmla="*/ 71184 w 926052"/>
              <a:gd name="connsiteY38" fmla="*/ 138113 h 542925"/>
              <a:gd name="connsiteX39" fmla="*/ 78327 w 926052"/>
              <a:gd name="connsiteY39" fmla="*/ 121444 h 542925"/>
              <a:gd name="connsiteX40" fmla="*/ 83090 w 926052"/>
              <a:gd name="connsiteY40" fmla="*/ 107157 h 542925"/>
              <a:gd name="connsiteX41" fmla="*/ 92615 w 926052"/>
              <a:gd name="connsiteY41" fmla="*/ 78582 h 542925"/>
              <a:gd name="connsiteX42" fmla="*/ 97377 w 926052"/>
              <a:gd name="connsiteY42" fmla="*/ 61913 h 542925"/>
              <a:gd name="connsiteX43" fmla="*/ 99759 w 926052"/>
              <a:gd name="connsiteY43" fmla="*/ 54769 h 542925"/>
              <a:gd name="connsiteX44" fmla="*/ 104521 w 926052"/>
              <a:gd name="connsiteY44" fmla="*/ 38100 h 542925"/>
              <a:gd name="connsiteX45" fmla="*/ 116427 w 926052"/>
              <a:gd name="connsiteY45" fmla="*/ 23813 h 542925"/>
              <a:gd name="connsiteX46" fmla="*/ 121190 w 926052"/>
              <a:gd name="connsiteY46" fmla="*/ 16669 h 542925"/>
              <a:gd name="connsiteX47" fmla="*/ 128334 w 926052"/>
              <a:gd name="connsiteY47" fmla="*/ 11907 h 542925"/>
              <a:gd name="connsiteX48" fmla="*/ 135477 w 926052"/>
              <a:gd name="connsiteY48" fmla="*/ 4763 h 542925"/>
              <a:gd name="connsiteX49" fmla="*/ 149765 w 926052"/>
              <a:gd name="connsiteY49" fmla="*/ 0 h 542925"/>
              <a:gd name="connsiteX50" fmla="*/ 245015 w 926052"/>
              <a:gd name="connsiteY50" fmla="*/ 2382 h 542925"/>
              <a:gd name="connsiteX51" fmla="*/ 268827 w 926052"/>
              <a:gd name="connsiteY51" fmla="*/ 9525 h 542925"/>
              <a:gd name="connsiteX52" fmla="*/ 323596 w 926052"/>
              <a:gd name="connsiteY52" fmla="*/ 11907 h 542925"/>
              <a:gd name="connsiteX53" fmla="*/ 352171 w 926052"/>
              <a:gd name="connsiteY53" fmla="*/ 16669 h 542925"/>
              <a:gd name="connsiteX54" fmla="*/ 366459 w 926052"/>
              <a:gd name="connsiteY54" fmla="*/ 26194 h 542925"/>
              <a:gd name="connsiteX55" fmla="*/ 375984 w 926052"/>
              <a:gd name="connsiteY55" fmla="*/ 42863 h 542925"/>
              <a:gd name="connsiteX56" fmla="*/ 380746 w 926052"/>
              <a:gd name="connsiteY56" fmla="*/ 50007 h 542925"/>
              <a:gd name="connsiteX57" fmla="*/ 385509 w 926052"/>
              <a:gd name="connsiteY57" fmla="*/ 64294 h 542925"/>
              <a:gd name="connsiteX58" fmla="*/ 387890 w 926052"/>
              <a:gd name="connsiteY58" fmla="*/ 97632 h 542925"/>
              <a:gd name="connsiteX59" fmla="*/ 395034 w 926052"/>
              <a:gd name="connsiteY59" fmla="*/ 119063 h 542925"/>
              <a:gd name="connsiteX60" fmla="*/ 397415 w 926052"/>
              <a:gd name="connsiteY60" fmla="*/ 126207 h 542925"/>
              <a:gd name="connsiteX61" fmla="*/ 402177 w 926052"/>
              <a:gd name="connsiteY61" fmla="*/ 133350 h 542925"/>
              <a:gd name="connsiteX62" fmla="*/ 404559 w 926052"/>
              <a:gd name="connsiteY62" fmla="*/ 140494 h 542925"/>
              <a:gd name="connsiteX63" fmla="*/ 418846 w 926052"/>
              <a:gd name="connsiteY63" fmla="*/ 150019 h 542925"/>
              <a:gd name="connsiteX64" fmla="*/ 433134 w 926052"/>
              <a:gd name="connsiteY64" fmla="*/ 161925 h 542925"/>
              <a:gd name="connsiteX65" fmla="*/ 435515 w 926052"/>
              <a:gd name="connsiteY65" fmla="*/ 230982 h 542925"/>
              <a:gd name="connsiteX66" fmla="*/ 449802 w 926052"/>
              <a:gd name="connsiteY66" fmla="*/ 245269 h 542925"/>
              <a:gd name="connsiteX67" fmla="*/ 459327 w 926052"/>
              <a:gd name="connsiteY67" fmla="*/ 247650 h 542925"/>
              <a:gd name="connsiteX68" fmla="*/ 466471 w 926052"/>
              <a:gd name="connsiteY68" fmla="*/ 252413 h 542925"/>
              <a:gd name="connsiteX69" fmla="*/ 480759 w 926052"/>
              <a:gd name="connsiteY69" fmla="*/ 257175 h 542925"/>
              <a:gd name="connsiteX70" fmla="*/ 502190 w 926052"/>
              <a:gd name="connsiteY70" fmla="*/ 269082 h 542925"/>
              <a:gd name="connsiteX71" fmla="*/ 526002 w 926052"/>
              <a:gd name="connsiteY71" fmla="*/ 280988 h 542925"/>
              <a:gd name="connsiteX72" fmla="*/ 533146 w 926052"/>
              <a:gd name="connsiteY72" fmla="*/ 276225 h 542925"/>
              <a:gd name="connsiteX73" fmla="*/ 542671 w 926052"/>
              <a:gd name="connsiteY73" fmla="*/ 254794 h 542925"/>
              <a:gd name="connsiteX74" fmla="*/ 547434 w 926052"/>
              <a:gd name="connsiteY74" fmla="*/ 247650 h 542925"/>
              <a:gd name="connsiteX75" fmla="*/ 549815 w 926052"/>
              <a:gd name="connsiteY75" fmla="*/ 240507 h 542925"/>
              <a:gd name="connsiteX76" fmla="*/ 552196 w 926052"/>
              <a:gd name="connsiteY76" fmla="*/ 228600 h 542925"/>
              <a:gd name="connsiteX77" fmla="*/ 556959 w 926052"/>
              <a:gd name="connsiteY77" fmla="*/ 221457 h 542925"/>
              <a:gd name="connsiteX78" fmla="*/ 566484 w 926052"/>
              <a:gd name="connsiteY78" fmla="*/ 207169 h 542925"/>
              <a:gd name="connsiteX79" fmla="*/ 568865 w 926052"/>
              <a:gd name="connsiteY79" fmla="*/ 200025 h 542925"/>
              <a:gd name="connsiteX80" fmla="*/ 583152 w 926052"/>
              <a:gd name="connsiteY80" fmla="*/ 192882 h 542925"/>
              <a:gd name="connsiteX81" fmla="*/ 604584 w 926052"/>
              <a:gd name="connsiteY81" fmla="*/ 173832 h 542925"/>
              <a:gd name="connsiteX82" fmla="*/ 616490 w 926052"/>
              <a:gd name="connsiteY82" fmla="*/ 164307 h 542925"/>
              <a:gd name="connsiteX83" fmla="*/ 630777 w 926052"/>
              <a:gd name="connsiteY83" fmla="*/ 150019 h 542925"/>
              <a:gd name="connsiteX84" fmla="*/ 637921 w 926052"/>
              <a:gd name="connsiteY84" fmla="*/ 142875 h 542925"/>
              <a:gd name="connsiteX85" fmla="*/ 645065 w 926052"/>
              <a:gd name="connsiteY85" fmla="*/ 128588 h 542925"/>
              <a:gd name="connsiteX86" fmla="*/ 656971 w 926052"/>
              <a:gd name="connsiteY86" fmla="*/ 107157 h 542925"/>
              <a:gd name="connsiteX87" fmla="*/ 666496 w 926052"/>
              <a:gd name="connsiteY87" fmla="*/ 95250 h 542925"/>
              <a:gd name="connsiteX88" fmla="*/ 668877 w 926052"/>
              <a:gd name="connsiteY88" fmla="*/ 88107 h 542925"/>
              <a:gd name="connsiteX89" fmla="*/ 673640 w 926052"/>
              <a:gd name="connsiteY89" fmla="*/ 80963 h 542925"/>
              <a:gd name="connsiteX90" fmla="*/ 702215 w 926052"/>
              <a:gd name="connsiteY90" fmla="*/ 85725 h 542925"/>
              <a:gd name="connsiteX91" fmla="*/ 709359 w 926052"/>
              <a:gd name="connsiteY91" fmla="*/ 90488 h 542925"/>
              <a:gd name="connsiteX92" fmla="*/ 711740 w 926052"/>
              <a:gd name="connsiteY92" fmla="*/ 97632 h 542925"/>
              <a:gd name="connsiteX93" fmla="*/ 721265 w 926052"/>
              <a:gd name="connsiteY93" fmla="*/ 102394 h 542925"/>
              <a:gd name="connsiteX94" fmla="*/ 735552 w 926052"/>
              <a:gd name="connsiteY94" fmla="*/ 111919 h 542925"/>
              <a:gd name="connsiteX95" fmla="*/ 742696 w 926052"/>
              <a:gd name="connsiteY95" fmla="*/ 116682 h 542925"/>
              <a:gd name="connsiteX96" fmla="*/ 749840 w 926052"/>
              <a:gd name="connsiteY96" fmla="*/ 121444 h 542925"/>
              <a:gd name="connsiteX97" fmla="*/ 761746 w 926052"/>
              <a:gd name="connsiteY97" fmla="*/ 130969 h 542925"/>
              <a:gd name="connsiteX98" fmla="*/ 768890 w 926052"/>
              <a:gd name="connsiteY98" fmla="*/ 138113 h 542925"/>
              <a:gd name="connsiteX99" fmla="*/ 778415 w 926052"/>
              <a:gd name="connsiteY99" fmla="*/ 145257 h 542925"/>
              <a:gd name="connsiteX100" fmla="*/ 792702 w 926052"/>
              <a:gd name="connsiteY100" fmla="*/ 150019 h 542925"/>
              <a:gd name="connsiteX101" fmla="*/ 799846 w 926052"/>
              <a:gd name="connsiteY101" fmla="*/ 154782 h 542925"/>
              <a:gd name="connsiteX102" fmla="*/ 804609 w 926052"/>
              <a:gd name="connsiteY102" fmla="*/ 161925 h 542925"/>
              <a:gd name="connsiteX103" fmla="*/ 811752 w 926052"/>
              <a:gd name="connsiteY103" fmla="*/ 164307 h 542925"/>
              <a:gd name="connsiteX104" fmla="*/ 818896 w 926052"/>
              <a:gd name="connsiteY104" fmla="*/ 169069 h 542925"/>
              <a:gd name="connsiteX105" fmla="*/ 826040 w 926052"/>
              <a:gd name="connsiteY105" fmla="*/ 176213 h 542925"/>
              <a:gd name="connsiteX106" fmla="*/ 842709 w 926052"/>
              <a:gd name="connsiteY106" fmla="*/ 188119 h 542925"/>
              <a:gd name="connsiteX107" fmla="*/ 849852 w 926052"/>
              <a:gd name="connsiteY107" fmla="*/ 190500 h 542925"/>
              <a:gd name="connsiteX108" fmla="*/ 871284 w 926052"/>
              <a:gd name="connsiteY108" fmla="*/ 204788 h 542925"/>
              <a:gd name="connsiteX109" fmla="*/ 878427 w 926052"/>
              <a:gd name="connsiteY109" fmla="*/ 209550 h 542925"/>
              <a:gd name="connsiteX110" fmla="*/ 895096 w 926052"/>
              <a:gd name="connsiteY110" fmla="*/ 216694 h 542925"/>
              <a:gd name="connsiteX111" fmla="*/ 902240 w 926052"/>
              <a:gd name="connsiteY111" fmla="*/ 223838 h 542925"/>
              <a:gd name="connsiteX112" fmla="*/ 907002 w 926052"/>
              <a:gd name="connsiteY112" fmla="*/ 230982 h 542925"/>
              <a:gd name="connsiteX113" fmla="*/ 926052 w 926052"/>
              <a:gd name="connsiteY113" fmla="*/ 24765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926052" h="542925">
                <a:moveTo>
                  <a:pt x="266446" y="542925"/>
                </a:moveTo>
                <a:cubicBezTo>
                  <a:pt x="264859" y="537369"/>
                  <a:pt x="263830" y="531622"/>
                  <a:pt x="261684" y="526257"/>
                </a:cubicBezTo>
                <a:cubicBezTo>
                  <a:pt x="260621" y="523600"/>
                  <a:pt x="257899" y="521803"/>
                  <a:pt x="256921" y="519113"/>
                </a:cubicBezTo>
                <a:cubicBezTo>
                  <a:pt x="248190" y="495103"/>
                  <a:pt x="259037" y="504649"/>
                  <a:pt x="245015" y="495300"/>
                </a:cubicBezTo>
                <a:cubicBezTo>
                  <a:pt x="241840" y="490538"/>
                  <a:pt x="237300" y="486443"/>
                  <a:pt x="235490" y="481013"/>
                </a:cubicBezTo>
                <a:cubicBezTo>
                  <a:pt x="234696" y="478632"/>
                  <a:pt x="234232" y="476114"/>
                  <a:pt x="233109" y="473869"/>
                </a:cubicBezTo>
                <a:cubicBezTo>
                  <a:pt x="230788" y="469227"/>
                  <a:pt x="225299" y="462508"/>
                  <a:pt x="221202" y="459582"/>
                </a:cubicBezTo>
                <a:cubicBezTo>
                  <a:pt x="214495" y="454791"/>
                  <a:pt x="209824" y="454356"/>
                  <a:pt x="202152" y="452438"/>
                </a:cubicBezTo>
                <a:cubicBezTo>
                  <a:pt x="198977" y="450850"/>
                  <a:pt x="195951" y="448921"/>
                  <a:pt x="192627" y="447675"/>
                </a:cubicBezTo>
                <a:cubicBezTo>
                  <a:pt x="189563" y="446526"/>
                  <a:pt x="186249" y="446193"/>
                  <a:pt x="183102" y="445294"/>
                </a:cubicBezTo>
                <a:cubicBezTo>
                  <a:pt x="180689" y="444605"/>
                  <a:pt x="178394" y="443522"/>
                  <a:pt x="175959" y="442913"/>
                </a:cubicBezTo>
                <a:cubicBezTo>
                  <a:pt x="162339" y="439508"/>
                  <a:pt x="166769" y="441823"/>
                  <a:pt x="154527" y="438150"/>
                </a:cubicBezTo>
                <a:cubicBezTo>
                  <a:pt x="149719" y="436707"/>
                  <a:pt x="145110" y="434605"/>
                  <a:pt x="140240" y="433388"/>
                </a:cubicBezTo>
                <a:cubicBezTo>
                  <a:pt x="137065" y="432594"/>
                  <a:pt x="133910" y="431717"/>
                  <a:pt x="130715" y="431007"/>
                </a:cubicBezTo>
                <a:cubicBezTo>
                  <a:pt x="126764" y="430129"/>
                  <a:pt x="122735" y="429607"/>
                  <a:pt x="118809" y="428625"/>
                </a:cubicBezTo>
                <a:cubicBezTo>
                  <a:pt x="116374" y="428016"/>
                  <a:pt x="114126" y="426736"/>
                  <a:pt x="111665" y="426244"/>
                </a:cubicBezTo>
                <a:cubicBezTo>
                  <a:pt x="106161" y="425143"/>
                  <a:pt x="100552" y="424657"/>
                  <a:pt x="94996" y="423863"/>
                </a:cubicBezTo>
                <a:cubicBezTo>
                  <a:pt x="90234" y="422275"/>
                  <a:pt x="84886" y="421884"/>
                  <a:pt x="80709" y="419100"/>
                </a:cubicBezTo>
                <a:cubicBezTo>
                  <a:pt x="78328" y="417513"/>
                  <a:pt x="76125" y="415618"/>
                  <a:pt x="73565" y="414338"/>
                </a:cubicBezTo>
                <a:cubicBezTo>
                  <a:pt x="70152" y="412632"/>
                  <a:pt x="59943" y="410337"/>
                  <a:pt x="56896" y="409575"/>
                </a:cubicBezTo>
                <a:cubicBezTo>
                  <a:pt x="54515" y="407988"/>
                  <a:pt x="52081" y="406476"/>
                  <a:pt x="49752" y="404813"/>
                </a:cubicBezTo>
                <a:cubicBezTo>
                  <a:pt x="46522" y="402506"/>
                  <a:pt x="43673" y="399638"/>
                  <a:pt x="40227" y="397669"/>
                </a:cubicBezTo>
                <a:cubicBezTo>
                  <a:pt x="38048" y="396424"/>
                  <a:pt x="35391" y="396277"/>
                  <a:pt x="33084" y="395288"/>
                </a:cubicBezTo>
                <a:cubicBezTo>
                  <a:pt x="15651" y="387816"/>
                  <a:pt x="31594" y="392534"/>
                  <a:pt x="14034" y="388144"/>
                </a:cubicBezTo>
                <a:cubicBezTo>
                  <a:pt x="11653" y="386557"/>
                  <a:pt x="8914" y="385406"/>
                  <a:pt x="6890" y="383382"/>
                </a:cubicBezTo>
                <a:cubicBezTo>
                  <a:pt x="-5978" y="370516"/>
                  <a:pt x="2801" y="348179"/>
                  <a:pt x="4509" y="333375"/>
                </a:cubicBezTo>
                <a:cubicBezTo>
                  <a:pt x="5259" y="326873"/>
                  <a:pt x="7684" y="320675"/>
                  <a:pt x="9271" y="314325"/>
                </a:cubicBezTo>
                <a:cubicBezTo>
                  <a:pt x="12346" y="302024"/>
                  <a:pt x="9836" y="307523"/>
                  <a:pt x="16415" y="297657"/>
                </a:cubicBezTo>
                <a:cubicBezTo>
                  <a:pt x="17209" y="295276"/>
                  <a:pt x="17673" y="292758"/>
                  <a:pt x="18796" y="290513"/>
                </a:cubicBezTo>
                <a:cubicBezTo>
                  <a:pt x="20076" y="287953"/>
                  <a:pt x="22432" y="286000"/>
                  <a:pt x="23559" y="283369"/>
                </a:cubicBezTo>
                <a:cubicBezTo>
                  <a:pt x="32788" y="261836"/>
                  <a:pt x="18744" y="284640"/>
                  <a:pt x="30702" y="266700"/>
                </a:cubicBezTo>
                <a:lnTo>
                  <a:pt x="35465" y="247650"/>
                </a:lnTo>
                <a:cubicBezTo>
                  <a:pt x="36259" y="244475"/>
                  <a:pt x="36811" y="241230"/>
                  <a:pt x="37846" y="238125"/>
                </a:cubicBezTo>
                <a:lnTo>
                  <a:pt x="42609" y="223838"/>
                </a:lnTo>
                <a:cubicBezTo>
                  <a:pt x="44303" y="213674"/>
                  <a:pt x="45036" y="204695"/>
                  <a:pt x="49752" y="195263"/>
                </a:cubicBezTo>
                <a:cubicBezTo>
                  <a:pt x="54682" y="185404"/>
                  <a:pt x="56331" y="183229"/>
                  <a:pt x="59277" y="171450"/>
                </a:cubicBezTo>
                <a:cubicBezTo>
                  <a:pt x="66737" y="141618"/>
                  <a:pt x="57197" y="178735"/>
                  <a:pt x="64040" y="154782"/>
                </a:cubicBezTo>
                <a:cubicBezTo>
                  <a:pt x="64939" y="151635"/>
                  <a:pt x="65132" y="148265"/>
                  <a:pt x="66421" y="145257"/>
                </a:cubicBezTo>
                <a:cubicBezTo>
                  <a:pt x="67548" y="142626"/>
                  <a:pt x="69596" y="140494"/>
                  <a:pt x="71184" y="138113"/>
                </a:cubicBezTo>
                <a:cubicBezTo>
                  <a:pt x="77481" y="112924"/>
                  <a:pt x="68933" y="142581"/>
                  <a:pt x="78327" y="121444"/>
                </a:cubicBezTo>
                <a:cubicBezTo>
                  <a:pt x="80366" y="116857"/>
                  <a:pt x="81502" y="111919"/>
                  <a:pt x="83090" y="107157"/>
                </a:cubicBezTo>
                <a:lnTo>
                  <a:pt x="92615" y="78582"/>
                </a:lnTo>
                <a:cubicBezTo>
                  <a:pt x="98328" y="61441"/>
                  <a:pt x="91392" y="82859"/>
                  <a:pt x="97377" y="61913"/>
                </a:cubicBezTo>
                <a:cubicBezTo>
                  <a:pt x="98067" y="59499"/>
                  <a:pt x="99069" y="57183"/>
                  <a:pt x="99759" y="54769"/>
                </a:cubicBezTo>
                <a:cubicBezTo>
                  <a:pt x="100776" y="51210"/>
                  <a:pt x="102618" y="41905"/>
                  <a:pt x="104521" y="38100"/>
                </a:cubicBezTo>
                <a:cubicBezTo>
                  <a:pt x="108952" y="29238"/>
                  <a:pt x="109849" y="31707"/>
                  <a:pt x="116427" y="23813"/>
                </a:cubicBezTo>
                <a:cubicBezTo>
                  <a:pt x="118259" y="21614"/>
                  <a:pt x="119166" y="18693"/>
                  <a:pt x="121190" y="16669"/>
                </a:cubicBezTo>
                <a:cubicBezTo>
                  <a:pt x="123214" y="14645"/>
                  <a:pt x="126135" y="13739"/>
                  <a:pt x="128334" y="11907"/>
                </a:cubicBezTo>
                <a:cubicBezTo>
                  <a:pt x="130921" y="9751"/>
                  <a:pt x="132533" y="6398"/>
                  <a:pt x="135477" y="4763"/>
                </a:cubicBezTo>
                <a:cubicBezTo>
                  <a:pt x="139865" y="2325"/>
                  <a:pt x="149765" y="0"/>
                  <a:pt x="149765" y="0"/>
                </a:cubicBezTo>
                <a:cubicBezTo>
                  <a:pt x="181515" y="794"/>
                  <a:pt x="213288" y="940"/>
                  <a:pt x="245015" y="2382"/>
                </a:cubicBezTo>
                <a:cubicBezTo>
                  <a:pt x="253293" y="2758"/>
                  <a:pt x="260548" y="9165"/>
                  <a:pt x="268827" y="9525"/>
                </a:cubicBezTo>
                <a:lnTo>
                  <a:pt x="323596" y="11907"/>
                </a:lnTo>
                <a:cubicBezTo>
                  <a:pt x="327528" y="12344"/>
                  <a:pt x="345190" y="12791"/>
                  <a:pt x="352171" y="16669"/>
                </a:cubicBezTo>
                <a:cubicBezTo>
                  <a:pt x="357175" y="19449"/>
                  <a:pt x="366459" y="26194"/>
                  <a:pt x="366459" y="26194"/>
                </a:cubicBezTo>
                <a:cubicBezTo>
                  <a:pt x="378061" y="43599"/>
                  <a:pt x="363899" y="21714"/>
                  <a:pt x="375984" y="42863"/>
                </a:cubicBezTo>
                <a:cubicBezTo>
                  <a:pt x="377404" y="45348"/>
                  <a:pt x="379584" y="47392"/>
                  <a:pt x="380746" y="50007"/>
                </a:cubicBezTo>
                <a:cubicBezTo>
                  <a:pt x="382785" y="54594"/>
                  <a:pt x="385509" y="64294"/>
                  <a:pt x="385509" y="64294"/>
                </a:cubicBezTo>
                <a:cubicBezTo>
                  <a:pt x="386303" y="75407"/>
                  <a:pt x="386238" y="86614"/>
                  <a:pt x="387890" y="97632"/>
                </a:cubicBezTo>
                <a:cubicBezTo>
                  <a:pt x="387892" y="97645"/>
                  <a:pt x="393841" y="115485"/>
                  <a:pt x="395034" y="119063"/>
                </a:cubicBezTo>
                <a:cubicBezTo>
                  <a:pt x="395828" y="121444"/>
                  <a:pt x="396023" y="124118"/>
                  <a:pt x="397415" y="126207"/>
                </a:cubicBezTo>
                <a:cubicBezTo>
                  <a:pt x="399002" y="128588"/>
                  <a:pt x="400897" y="130791"/>
                  <a:pt x="402177" y="133350"/>
                </a:cubicBezTo>
                <a:cubicBezTo>
                  <a:pt x="403300" y="135595"/>
                  <a:pt x="402784" y="138719"/>
                  <a:pt x="404559" y="140494"/>
                </a:cubicBezTo>
                <a:cubicBezTo>
                  <a:pt x="408606" y="144541"/>
                  <a:pt x="414084" y="146844"/>
                  <a:pt x="418846" y="150019"/>
                </a:cubicBezTo>
                <a:cubicBezTo>
                  <a:pt x="428791" y="156650"/>
                  <a:pt x="423967" y="152759"/>
                  <a:pt x="433134" y="161925"/>
                </a:cubicBezTo>
                <a:cubicBezTo>
                  <a:pt x="433928" y="184944"/>
                  <a:pt x="430998" y="208397"/>
                  <a:pt x="435515" y="230982"/>
                </a:cubicBezTo>
                <a:cubicBezTo>
                  <a:pt x="436836" y="237586"/>
                  <a:pt x="443268" y="243636"/>
                  <a:pt x="449802" y="245269"/>
                </a:cubicBezTo>
                <a:lnTo>
                  <a:pt x="459327" y="247650"/>
                </a:lnTo>
                <a:cubicBezTo>
                  <a:pt x="461708" y="249238"/>
                  <a:pt x="463856" y="251251"/>
                  <a:pt x="466471" y="252413"/>
                </a:cubicBezTo>
                <a:cubicBezTo>
                  <a:pt x="471059" y="254452"/>
                  <a:pt x="480759" y="257175"/>
                  <a:pt x="480759" y="257175"/>
                </a:cubicBezTo>
                <a:cubicBezTo>
                  <a:pt x="497135" y="268092"/>
                  <a:pt x="489616" y="264890"/>
                  <a:pt x="502190" y="269082"/>
                </a:cubicBezTo>
                <a:cubicBezTo>
                  <a:pt x="518791" y="285683"/>
                  <a:pt x="509943" y="285002"/>
                  <a:pt x="526002" y="280988"/>
                </a:cubicBezTo>
                <a:cubicBezTo>
                  <a:pt x="528383" y="279400"/>
                  <a:pt x="531122" y="278249"/>
                  <a:pt x="533146" y="276225"/>
                </a:cubicBezTo>
                <a:cubicBezTo>
                  <a:pt x="542844" y="266528"/>
                  <a:pt x="533232" y="268951"/>
                  <a:pt x="542671" y="254794"/>
                </a:cubicBezTo>
                <a:lnTo>
                  <a:pt x="547434" y="247650"/>
                </a:lnTo>
                <a:cubicBezTo>
                  <a:pt x="548228" y="245269"/>
                  <a:pt x="549206" y="242942"/>
                  <a:pt x="549815" y="240507"/>
                </a:cubicBezTo>
                <a:cubicBezTo>
                  <a:pt x="550797" y="236580"/>
                  <a:pt x="550775" y="232390"/>
                  <a:pt x="552196" y="228600"/>
                </a:cubicBezTo>
                <a:cubicBezTo>
                  <a:pt x="553201" y="225920"/>
                  <a:pt x="555371" y="223838"/>
                  <a:pt x="556959" y="221457"/>
                </a:cubicBezTo>
                <a:cubicBezTo>
                  <a:pt x="562620" y="204470"/>
                  <a:pt x="554593" y="225007"/>
                  <a:pt x="566484" y="207169"/>
                </a:cubicBezTo>
                <a:cubicBezTo>
                  <a:pt x="567876" y="205080"/>
                  <a:pt x="567297" y="201985"/>
                  <a:pt x="568865" y="200025"/>
                </a:cubicBezTo>
                <a:cubicBezTo>
                  <a:pt x="572221" y="195830"/>
                  <a:pt x="578447" y="194450"/>
                  <a:pt x="583152" y="192882"/>
                </a:cubicBezTo>
                <a:cubicBezTo>
                  <a:pt x="599464" y="176570"/>
                  <a:pt x="591836" y="182330"/>
                  <a:pt x="604584" y="173832"/>
                </a:cubicBezTo>
                <a:cubicBezTo>
                  <a:pt x="617655" y="154223"/>
                  <a:pt x="600564" y="176694"/>
                  <a:pt x="616490" y="164307"/>
                </a:cubicBezTo>
                <a:cubicBezTo>
                  <a:pt x="621806" y="160172"/>
                  <a:pt x="626015" y="154782"/>
                  <a:pt x="630777" y="150019"/>
                </a:cubicBezTo>
                <a:lnTo>
                  <a:pt x="637921" y="142875"/>
                </a:lnTo>
                <a:cubicBezTo>
                  <a:pt x="646607" y="116818"/>
                  <a:pt x="632752" y="156292"/>
                  <a:pt x="645065" y="128588"/>
                </a:cubicBezTo>
                <a:cubicBezTo>
                  <a:pt x="654389" y="107609"/>
                  <a:pt x="643931" y="120195"/>
                  <a:pt x="656971" y="107157"/>
                </a:cubicBezTo>
                <a:cubicBezTo>
                  <a:pt x="662955" y="89203"/>
                  <a:pt x="654187" y="110636"/>
                  <a:pt x="666496" y="95250"/>
                </a:cubicBezTo>
                <a:cubicBezTo>
                  <a:pt x="668064" y="93290"/>
                  <a:pt x="667755" y="90352"/>
                  <a:pt x="668877" y="88107"/>
                </a:cubicBezTo>
                <a:cubicBezTo>
                  <a:pt x="670157" y="85547"/>
                  <a:pt x="672052" y="83344"/>
                  <a:pt x="673640" y="80963"/>
                </a:cubicBezTo>
                <a:cubicBezTo>
                  <a:pt x="680426" y="81717"/>
                  <a:pt x="694238" y="81736"/>
                  <a:pt x="702215" y="85725"/>
                </a:cubicBezTo>
                <a:cubicBezTo>
                  <a:pt x="704775" y="87005"/>
                  <a:pt x="706978" y="88900"/>
                  <a:pt x="709359" y="90488"/>
                </a:cubicBezTo>
                <a:cubicBezTo>
                  <a:pt x="710153" y="92869"/>
                  <a:pt x="709965" y="95857"/>
                  <a:pt x="711740" y="97632"/>
                </a:cubicBezTo>
                <a:cubicBezTo>
                  <a:pt x="714250" y="100142"/>
                  <a:pt x="718221" y="100568"/>
                  <a:pt x="721265" y="102394"/>
                </a:cubicBezTo>
                <a:cubicBezTo>
                  <a:pt x="726173" y="105339"/>
                  <a:pt x="730790" y="108744"/>
                  <a:pt x="735552" y="111919"/>
                </a:cubicBezTo>
                <a:lnTo>
                  <a:pt x="742696" y="116682"/>
                </a:lnTo>
                <a:lnTo>
                  <a:pt x="749840" y="121444"/>
                </a:lnTo>
                <a:cubicBezTo>
                  <a:pt x="754470" y="135335"/>
                  <a:pt x="748203" y="123230"/>
                  <a:pt x="761746" y="130969"/>
                </a:cubicBezTo>
                <a:cubicBezTo>
                  <a:pt x="764670" y="132640"/>
                  <a:pt x="766333" y="135921"/>
                  <a:pt x="768890" y="138113"/>
                </a:cubicBezTo>
                <a:cubicBezTo>
                  <a:pt x="771903" y="140696"/>
                  <a:pt x="774865" y="143482"/>
                  <a:pt x="778415" y="145257"/>
                </a:cubicBezTo>
                <a:cubicBezTo>
                  <a:pt x="782905" y="147502"/>
                  <a:pt x="792702" y="150019"/>
                  <a:pt x="792702" y="150019"/>
                </a:cubicBezTo>
                <a:cubicBezTo>
                  <a:pt x="795083" y="151607"/>
                  <a:pt x="797822" y="152758"/>
                  <a:pt x="799846" y="154782"/>
                </a:cubicBezTo>
                <a:cubicBezTo>
                  <a:pt x="801870" y="156806"/>
                  <a:pt x="802374" y="160137"/>
                  <a:pt x="804609" y="161925"/>
                </a:cubicBezTo>
                <a:cubicBezTo>
                  <a:pt x="806569" y="163493"/>
                  <a:pt x="809507" y="163184"/>
                  <a:pt x="811752" y="164307"/>
                </a:cubicBezTo>
                <a:cubicBezTo>
                  <a:pt x="814312" y="165587"/>
                  <a:pt x="816697" y="167237"/>
                  <a:pt x="818896" y="169069"/>
                </a:cubicBezTo>
                <a:cubicBezTo>
                  <a:pt x="821483" y="171225"/>
                  <a:pt x="823483" y="174021"/>
                  <a:pt x="826040" y="176213"/>
                </a:cubicBezTo>
                <a:cubicBezTo>
                  <a:pt x="827554" y="177511"/>
                  <a:pt x="839690" y="186610"/>
                  <a:pt x="842709" y="188119"/>
                </a:cubicBezTo>
                <a:cubicBezTo>
                  <a:pt x="844954" y="189241"/>
                  <a:pt x="847471" y="189706"/>
                  <a:pt x="849852" y="190500"/>
                </a:cubicBezTo>
                <a:lnTo>
                  <a:pt x="871284" y="204788"/>
                </a:lnTo>
                <a:cubicBezTo>
                  <a:pt x="873665" y="206375"/>
                  <a:pt x="875712" y="208645"/>
                  <a:pt x="878427" y="209550"/>
                </a:cubicBezTo>
                <a:cubicBezTo>
                  <a:pt x="888938" y="213055"/>
                  <a:pt x="883326" y="210809"/>
                  <a:pt x="895096" y="216694"/>
                </a:cubicBezTo>
                <a:cubicBezTo>
                  <a:pt x="897477" y="219075"/>
                  <a:pt x="900084" y="221251"/>
                  <a:pt x="902240" y="223838"/>
                </a:cubicBezTo>
                <a:cubicBezTo>
                  <a:pt x="904072" y="226037"/>
                  <a:pt x="905101" y="228843"/>
                  <a:pt x="907002" y="230982"/>
                </a:cubicBezTo>
                <a:cubicBezTo>
                  <a:pt x="919435" y="244969"/>
                  <a:pt x="916085" y="242667"/>
                  <a:pt x="926052" y="24765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/>
          <p:cNvSpPr/>
          <p:nvPr/>
        </p:nvSpPr>
        <p:spPr>
          <a:xfrm>
            <a:off x="5491163" y="2786063"/>
            <a:ext cx="1243012" cy="454827"/>
          </a:xfrm>
          <a:custGeom>
            <a:avLst/>
            <a:gdLst>
              <a:gd name="connsiteX0" fmla="*/ 0 w 1243012"/>
              <a:gd name="connsiteY0" fmla="*/ 178593 h 454827"/>
              <a:gd name="connsiteX1" fmla="*/ 7143 w 1243012"/>
              <a:gd name="connsiteY1" fmla="*/ 190500 h 454827"/>
              <a:gd name="connsiteX2" fmla="*/ 11906 w 1243012"/>
              <a:gd name="connsiteY2" fmla="*/ 197643 h 454827"/>
              <a:gd name="connsiteX3" fmla="*/ 19050 w 1243012"/>
              <a:gd name="connsiteY3" fmla="*/ 200025 h 454827"/>
              <a:gd name="connsiteX4" fmla="*/ 33337 w 1243012"/>
              <a:gd name="connsiteY4" fmla="*/ 209550 h 454827"/>
              <a:gd name="connsiteX5" fmla="*/ 47625 w 1243012"/>
              <a:gd name="connsiteY5" fmla="*/ 219075 h 454827"/>
              <a:gd name="connsiteX6" fmla="*/ 57150 w 1243012"/>
              <a:gd name="connsiteY6" fmla="*/ 202406 h 454827"/>
              <a:gd name="connsiteX7" fmla="*/ 66675 w 1243012"/>
              <a:gd name="connsiteY7" fmla="*/ 185737 h 454827"/>
              <a:gd name="connsiteX8" fmla="*/ 78581 w 1243012"/>
              <a:gd name="connsiteY8" fmla="*/ 164306 h 454827"/>
              <a:gd name="connsiteX9" fmla="*/ 85725 w 1243012"/>
              <a:gd name="connsiteY9" fmla="*/ 161925 h 454827"/>
              <a:gd name="connsiteX10" fmla="*/ 102393 w 1243012"/>
              <a:gd name="connsiteY10" fmla="*/ 140493 h 454827"/>
              <a:gd name="connsiteX11" fmla="*/ 109537 w 1243012"/>
              <a:gd name="connsiteY11" fmla="*/ 135731 h 454827"/>
              <a:gd name="connsiteX12" fmla="*/ 116681 w 1243012"/>
              <a:gd name="connsiteY12" fmla="*/ 133350 h 454827"/>
              <a:gd name="connsiteX13" fmla="*/ 123825 w 1243012"/>
              <a:gd name="connsiteY13" fmla="*/ 128587 h 454827"/>
              <a:gd name="connsiteX14" fmla="*/ 128587 w 1243012"/>
              <a:gd name="connsiteY14" fmla="*/ 121443 h 454827"/>
              <a:gd name="connsiteX15" fmla="*/ 135731 w 1243012"/>
              <a:gd name="connsiteY15" fmla="*/ 114300 h 454827"/>
              <a:gd name="connsiteX16" fmla="*/ 145256 w 1243012"/>
              <a:gd name="connsiteY16" fmla="*/ 92868 h 454827"/>
              <a:gd name="connsiteX17" fmla="*/ 157162 w 1243012"/>
              <a:gd name="connsiteY17" fmla="*/ 71437 h 454827"/>
              <a:gd name="connsiteX18" fmla="*/ 161925 w 1243012"/>
              <a:gd name="connsiteY18" fmla="*/ 64293 h 454827"/>
              <a:gd name="connsiteX19" fmla="*/ 171450 w 1243012"/>
              <a:gd name="connsiteY19" fmla="*/ 52387 h 454827"/>
              <a:gd name="connsiteX20" fmla="*/ 173831 w 1243012"/>
              <a:gd name="connsiteY20" fmla="*/ 45243 h 454827"/>
              <a:gd name="connsiteX21" fmla="*/ 190500 w 1243012"/>
              <a:gd name="connsiteY21" fmla="*/ 26193 h 454827"/>
              <a:gd name="connsiteX22" fmla="*/ 204787 w 1243012"/>
              <a:gd name="connsiteY22" fmla="*/ 11906 h 454827"/>
              <a:gd name="connsiteX23" fmla="*/ 221456 w 1243012"/>
              <a:gd name="connsiteY23" fmla="*/ 14287 h 454827"/>
              <a:gd name="connsiteX24" fmla="*/ 238125 w 1243012"/>
              <a:gd name="connsiteY24" fmla="*/ 23812 h 454827"/>
              <a:gd name="connsiteX25" fmla="*/ 252412 w 1243012"/>
              <a:gd name="connsiteY25" fmla="*/ 35718 h 454827"/>
              <a:gd name="connsiteX26" fmla="*/ 257175 w 1243012"/>
              <a:gd name="connsiteY26" fmla="*/ 42862 h 454827"/>
              <a:gd name="connsiteX27" fmla="*/ 271462 w 1243012"/>
              <a:gd name="connsiteY27" fmla="*/ 52387 h 454827"/>
              <a:gd name="connsiteX28" fmla="*/ 283368 w 1243012"/>
              <a:gd name="connsiteY28" fmla="*/ 69056 h 454827"/>
              <a:gd name="connsiteX29" fmla="*/ 290512 w 1243012"/>
              <a:gd name="connsiteY29" fmla="*/ 73818 h 454827"/>
              <a:gd name="connsiteX30" fmla="*/ 300037 w 1243012"/>
              <a:gd name="connsiteY30" fmla="*/ 88106 h 454827"/>
              <a:gd name="connsiteX31" fmla="*/ 314325 w 1243012"/>
              <a:gd name="connsiteY31" fmla="*/ 100012 h 454827"/>
              <a:gd name="connsiteX32" fmla="*/ 319087 w 1243012"/>
              <a:gd name="connsiteY32" fmla="*/ 107156 h 454827"/>
              <a:gd name="connsiteX33" fmla="*/ 340518 w 1243012"/>
              <a:gd name="connsiteY33" fmla="*/ 126206 h 454827"/>
              <a:gd name="connsiteX34" fmla="*/ 347662 w 1243012"/>
              <a:gd name="connsiteY34" fmla="*/ 133350 h 454827"/>
              <a:gd name="connsiteX35" fmla="*/ 366712 w 1243012"/>
              <a:gd name="connsiteY35" fmla="*/ 140493 h 454827"/>
              <a:gd name="connsiteX36" fmla="*/ 390525 w 1243012"/>
              <a:gd name="connsiteY36" fmla="*/ 157162 h 454827"/>
              <a:gd name="connsiteX37" fmla="*/ 402431 w 1243012"/>
              <a:gd name="connsiteY37" fmla="*/ 171450 h 454827"/>
              <a:gd name="connsiteX38" fmla="*/ 407193 w 1243012"/>
              <a:gd name="connsiteY38" fmla="*/ 178593 h 454827"/>
              <a:gd name="connsiteX39" fmla="*/ 421481 w 1243012"/>
              <a:gd name="connsiteY39" fmla="*/ 190500 h 454827"/>
              <a:gd name="connsiteX40" fmla="*/ 426243 w 1243012"/>
              <a:gd name="connsiteY40" fmla="*/ 197643 h 454827"/>
              <a:gd name="connsiteX41" fmla="*/ 440531 w 1243012"/>
              <a:gd name="connsiteY41" fmla="*/ 209550 h 454827"/>
              <a:gd name="connsiteX42" fmla="*/ 454818 w 1243012"/>
              <a:gd name="connsiteY42" fmla="*/ 214312 h 454827"/>
              <a:gd name="connsiteX43" fmla="*/ 471487 w 1243012"/>
              <a:gd name="connsiteY43" fmla="*/ 219075 h 454827"/>
              <a:gd name="connsiteX44" fmla="*/ 483393 w 1243012"/>
              <a:gd name="connsiteY44" fmla="*/ 204787 h 454827"/>
              <a:gd name="connsiteX45" fmla="*/ 485775 w 1243012"/>
              <a:gd name="connsiteY45" fmla="*/ 188118 h 454827"/>
              <a:gd name="connsiteX46" fmla="*/ 490537 w 1243012"/>
              <a:gd name="connsiteY46" fmla="*/ 173831 h 454827"/>
              <a:gd name="connsiteX47" fmla="*/ 492918 w 1243012"/>
              <a:gd name="connsiteY47" fmla="*/ 166687 h 454827"/>
              <a:gd name="connsiteX48" fmla="*/ 495300 w 1243012"/>
              <a:gd name="connsiteY48" fmla="*/ 159543 h 454827"/>
              <a:gd name="connsiteX49" fmla="*/ 502443 w 1243012"/>
              <a:gd name="connsiteY49" fmla="*/ 152400 h 454827"/>
              <a:gd name="connsiteX50" fmla="*/ 509587 w 1243012"/>
              <a:gd name="connsiteY50" fmla="*/ 138112 h 454827"/>
              <a:gd name="connsiteX51" fmla="*/ 516731 w 1243012"/>
              <a:gd name="connsiteY51" fmla="*/ 116681 h 454827"/>
              <a:gd name="connsiteX52" fmla="*/ 519112 w 1243012"/>
              <a:gd name="connsiteY52" fmla="*/ 109537 h 454827"/>
              <a:gd name="connsiteX53" fmla="*/ 528637 w 1243012"/>
              <a:gd name="connsiteY53" fmla="*/ 95250 h 454827"/>
              <a:gd name="connsiteX54" fmla="*/ 535781 w 1243012"/>
              <a:gd name="connsiteY54" fmla="*/ 90487 h 454827"/>
              <a:gd name="connsiteX55" fmla="*/ 547687 w 1243012"/>
              <a:gd name="connsiteY55" fmla="*/ 76200 h 454827"/>
              <a:gd name="connsiteX56" fmla="*/ 561975 w 1243012"/>
              <a:gd name="connsiteY56" fmla="*/ 64293 h 454827"/>
              <a:gd name="connsiteX57" fmla="*/ 566737 w 1243012"/>
              <a:gd name="connsiteY57" fmla="*/ 54768 h 454827"/>
              <a:gd name="connsiteX58" fmla="*/ 576262 w 1243012"/>
              <a:gd name="connsiteY58" fmla="*/ 40481 h 454827"/>
              <a:gd name="connsiteX59" fmla="*/ 585787 w 1243012"/>
              <a:gd name="connsiteY59" fmla="*/ 19050 h 454827"/>
              <a:gd name="connsiteX60" fmla="*/ 592931 w 1243012"/>
              <a:gd name="connsiteY60" fmla="*/ 14287 h 454827"/>
              <a:gd name="connsiteX61" fmla="*/ 600075 w 1243012"/>
              <a:gd name="connsiteY61" fmla="*/ 11906 h 454827"/>
              <a:gd name="connsiteX62" fmla="*/ 604837 w 1243012"/>
              <a:gd name="connsiteY62" fmla="*/ 4762 h 454827"/>
              <a:gd name="connsiteX63" fmla="*/ 619125 w 1243012"/>
              <a:gd name="connsiteY63" fmla="*/ 0 h 454827"/>
              <a:gd name="connsiteX64" fmla="*/ 654843 w 1243012"/>
              <a:gd name="connsiteY64" fmla="*/ 2381 h 454827"/>
              <a:gd name="connsiteX65" fmla="*/ 669131 w 1243012"/>
              <a:gd name="connsiteY65" fmla="*/ 14287 h 454827"/>
              <a:gd name="connsiteX66" fmla="*/ 673893 w 1243012"/>
              <a:gd name="connsiteY66" fmla="*/ 21431 h 454827"/>
              <a:gd name="connsiteX67" fmla="*/ 683418 w 1243012"/>
              <a:gd name="connsiteY67" fmla="*/ 26193 h 454827"/>
              <a:gd name="connsiteX68" fmla="*/ 685800 w 1243012"/>
              <a:gd name="connsiteY68" fmla="*/ 33337 h 454827"/>
              <a:gd name="connsiteX69" fmla="*/ 702468 w 1243012"/>
              <a:gd name="connsiteY69" fmla="*/ 47625 h 454827"/>
              <a:gd name="connsiteX70" fmla="*/ 707231 w 1243012"/>
              <a:gd name="connsiteY70" fmla="*/ 54768 h 454827"/>
              <a:gd name="connsiteX71" fmla="*/ 721518 w 1243012"/>
              <a:gd name="connsiteY71" fmla="*/ 59531 h 454827"/>
              <a:gd name="connsiteX72" fmla="*/ 728662 w 1243012"/>
              <a:gd name="connsiteY72" fmla="*/ 66675 h 454827"/>
              <a:gd name="connsiteX73" fmla="*/ 742950 w 1243012"/>
              <a:gd name="connsiteY73" fmla="*/ 76200 h 454827"/>
              <a:gd name="connsiteX74" fmla="*/ 750093 w 1243012"/>
              <a:gd name="connsiteY74" fmla="*/ 83343 h 454827"/>
              <a:gd name="connsiteX75" fmla="*/ 771525 w 1243012"/>
              <a:gd name="connsiteY75" fmla="*/ 97631 h 454827"/>
              <a:gd name="connsiteX76" fmla="*/ 781050 w 1243012"/>
              <a:gd name="connsiteY76" fmla="*/ 104775 h 454827"/>
              <a:gd name="connsiteX77" fmla="*/ 785812 w 1243012"/>
              <a:gd name="connsiteY77" fmla="*/ 111918 h 454827"/>
              <a:gd name="connsiteX78" fmla="*/ 792956 w 1243012"/>
              <a:gd name="connsiteY78" fmla="*/ 119062 h 454827"/>
              <a:gd name="connsiteX79" fmla="*/ 797718 w 1243012"/>
              <a:gd name="connsiteY79" fmla="*/ 128587 h 454827"/>
              <a:gd name="connsiteX80" fmla="*/ 823912 w 1243012"/>
              <a:gd name="connsiteY80" fmla="*/ 145256 h 454827"/>
              <a:gd name="connsiteX81" fmla="*/ 831056 w 1243012"/>
              <a:gd name="connsiteY81" fmla="*/ 150018 h 454827"/>
              <a:gd name="connsiteX82" fmla="*/ 838200 w 1243012"/>
              <a:gd name="connsiteY82" fmla="*/ 157162 h 454827"/>
              <a:gd name="connsiteX83" fmla="*/ 845343 w 1243012"/>
              <a:gd name="connsiteY83" fmla="*/ 159543 h 454827"/>
              <a:gd name="connsiteX84" fmla="*/ 850106 w 1243012"/>
              <a:gd name="connsiteY84" fmla="*/ 166687 h 454827"/>
              <a:gd name="connsiteX85" fmla="*/ 871537 w 1243012"/>
              <a:gd name="connsiteY85" fmla="*/ 180975 h 454827"/>
              <a:gd name="connsiteX86" fmla="*/ 885825 w 1243012"/>
              <a:gd name="connsiteY86" fmla="*/ 185737 h 454827"/>
              <a:gd name="connsiteX87" fmla="*/ 904875 w 1243012"/>
              <a:gd name="connsiteY87" fmla="*/ 192881 h 454827"/>
              <a:gd name="connsiteX88" fmla="*/ 912018 w 1243012"/>
              <a:gd name="connsiteY88" fmla="*/ 197643 h 454827"/>
              <a:gd name="connsiteX89" fmla="*/ 921543 w 1243012"/>
              <a:gd name="connsiteY89" fmla="*/ 211931 h 454827"/>
              <a:gd name="connsiteX90" fmla="*/ 935831 w 1243012"/>
              <a:gd name="connsiteY90" fmla="*/ 221456 h 454827"/>
              <a:gd name="connsiteX91" fmla="*/ 942975 w 1243012"/>
              <a:gd name="connsiteY91" fmla="*/ 226218 h 454827"/>
              <a:gd name="connsiteX92" fmla="*/ 952500 w 1243012"/>
              <a:gd name="connsiteY92" fmla="*/ 230981 h 454827"/>
              <a:gd name="connsiteX93" fmla="*/ 964406 w 1243012"/>
              <a:gd name="connsiteY93" fmla="*/ 240506 h 454827"/>
              <a:gd name="connsiteX94" fmla="*/ 971550 w 1243012"/>
              <a:gd name="connsiteY94" fmla="*/ 245268 h 454827"/>
              <a:gd name="connsiteX95" fmla="*/ 981075 w 1243012"/>
              <a:gd name="connsiteY95" fmla="*/ 250031 h 454827"/>
              <a:gd name="connsiteX96" fmla="*/ 988218 w 1243012"/>
              <a:gd name="connsiteY96" fmla="*/ 254793 h 454827"/>
              <a:gd name="connsiteX97" fmla="*/ 995362 w 1243012"/>
              <a:gd name="connsiteY97" fmla="*/ 257175 h 454827"/>
              <a:gd name="connsiteX98" fmla="*/ 1012031 w 1243012"/>
              <a:gd name="connsiteY98" fmla="*/ 271462 h 454827"/>
              <a:gd name="connsiteX99" fmla="*/ 1026318 w 1243012"/>
              <a:gd name="connsiteY99" fmla="*/ 280987 h 454827"/>
              <a:gd name="connsiteX100" fmla="*/ 1040606 w 1243012"/>
              <a:gd name="connsiteY100" fmla="*/ 290512 h 454827"/>
              <a:gd name="connsiteX101" fmla="*/ 1047750 w 1243012"/>
              <a:gd name="connsiteY101" fmla="*/ 292893 h 454827"/>
              <a:gd name="connsiteX102" fmla="*/ 1052512 w 1243012"/>
              <a:gd name="connsiteY102" fmla="*/ 300037 h 454827"/>
              <a:gd name="connsiteX103" fmla="*/ 1062037 w 1243012"/>
              <a:gd name="connsiteY103" fmla="*/ 302418 h 454827"/>
              <a:gd name="connsiteX104" fmla="*/ 1071562 w 1243012"/>
              <a:gd name="connsiteY104" fmla="*/ 307181 h 454827"/>
              <a:gd name="connsiteX105" fmla="*/ 1078706 w 1243012"/>
              <a:gd name="connsiteY105" fmla="*/ 309562 h 454827"/>
              <a:gd name="connsiteX106" fmla="*/ 1085850 w 1243012"/>
              <a:gd name="connsiteY106" fmla="*/ 314325 h 454827"/>
              <a:gd name="connsiteX107" fmla="*/ 1095375 w 1243012"/>
              <a:gd name="connsiteY107" fmla="*/ 328612 h 454827"/>
              <a:gd name="connsiteX108" fmla="*/ 1102518 w 1243012"/>
              <a:gd name="connsiteY108" fmla="*/ 330993 h 454827"/>
              <a:gd name="connsiteX109" fmla="*/ 1112043 w 1243012"/>
              <a:gd name="connsiteY109" fmla="*/ 345281 h 454827"/>
              <a:gd name="connsiteX110" fmla="*/ 1116806 w 1243012"/>
              <a:gd name="connsiteY110" fmla="*/ 352425 h 454827"/>
              <a:gd name="connsiteX111" fmla="*/ 1131093 w 1243012"/>
              <a:gd name="connsiteY111" fmla="*/ 366712 h 454827"/>
              <a:gd name="connsiteX112" fmla="*/ 1143000 w 1243012"/>
              <a:gd name="connsiteY112" fmla="*/ 378618 h 454827"/>
              <a:gd name="connsiteX113" fmla="*/ 1147762 w 1243012"/>
              <a:gd name="connsiteY113" fmla="*/ 385762 h 454827"/>
              <a:gd name="connsiteX114" fmla="*/ 1154906 w 1243012"/>
              <a:gd name="connsiteY114" fmla="*/ 390525 h 454827"/>
              <a:gd name="connsiteX115" fmla="*/ 1162050 w 1243012"/>
              <a:gd name="connsiteY115" fmla="*/ 397668 h 454827"/>
              <a:gd name="connsiteX116" fmla="*/ 1169193 w 1243012"/>
              <a:gd name="connsiteY116" fmla="*/ 402431 h 454827"/>
              <a:gd name="connsiteX117" fmla="*/ 1176337 w 1243012"/>
              <a:gd name="connsiteY117" fmla="*/ 409575 h 454827"/>
              <a:gd name="connsiteX118" fmla="*/ 1183481 w 1243012"/>
              <a:gd name="connsiteY118" fmla="*/ 411956 h 454827"/>
              <a:gd name="connsiteX119" fmla="*/ 1190625 w 1243012"/>
              <a:gd name="connsiteY119" fmla="*/ 416718 h 454827"/>
              <a:gd name="connsiteX120" fmla="*/ 1202531 w 1243012"/>
              <a:gd name="connsiteY120" fmla="*/ 428625 h 454827"/>
              <a:gd name="connsiteX121" fmla="*/ 1219200 w 1243012"/>
              <a:gd name="connsiteY121" fmla="*/ 442912 h 454827"/>
              <a:gd name="connsiteX122" fmla="*/ 1233487 w 1243012"/>
              <a:gd name="connsiteY122" fmla="*/ 450056 h 454827"/>
              <a:gd name="connsiteX123" fmla="*/ 1243012 w 1243012"/>
              <a:gd name="connsiteY123" fmla="*/ 454818 h 45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243012" h="454827">
                <a:moveTo>
                  <a:pt x="0" y="178593"/>
                </a:moveTo>
                <a:cubicBezTo>
                  <a:pt x="2381" y="182562"/>
                  <a:pt x="4690" y="186575"/>
                  <a:pt x="7143" y="190500"/>
                </a:cubicBezTo>
                <a:cubicBezTo>
                  <a:pt x="8660" y="192927"/>
                  <a:pt x="9671" y="195855"/>
                  <a:pt x="11906" y="197643"/>
                </a:cubicBezTo>
                <a:cubicBezTo>
                  <a:pt x="13866" y="199211"/>
                  <a:pt x="16856" y="198806"/>
                  <a:pt x="19050" y="200025"/>
                </a:cubicBezTo>
                <a:cubicBezTo>
                  <a:pt x="24053" y="202805"/>
                  <a:pt x="29289" y="205503"/>
                  <a:pt x="33337" y="209550"/>
                </a:cubicBezTo>
                <a:cubicBezTo>
                  <a:pt x="42256" y="218468"/>
                  <a:pt x="37286" y="215628"/>
                  <a:pt x="47625" y="219075"/>
                </a:cubicBezTo>
                <a:cubicBezTo>
                  <a:pt x="59227" y="201670"/>
                  <a:pt x="45065" y="223555"/>
                  <a:pt x="57150" y="202406"/>
                </a:cubicBezTo>
                <a:cubicBezTo>
                  <a:pt x="63978" y="190457"/>
                  <a:pt x="60511" y="200119"/>
                  <a:pt x="66675" y="185737"/>
                </a:cubicBezTo>
                <a:cubicBezTo>
                  <a:pt x="69471" y="179214"/>
                  <a:pt x="70845" y="166884"/>
                  <a:pt x="78581" y="164306"/>
                </a:cubicBezTo>
                <a:lnTo>
                  <a:pt x="85725" y="161925"/>
                </a:lnTo>
                <a:cubicBezTo>
                  <a:pt x="92359" y="151973"/>
                  <a:pt x="94002" y="147485"/>
                  <a:pt x="102393" y="140493"/>
                </a:cubicBezTo>
                <a:cubicBezTo>
                  <a:pt x="104592" y="138661"/>
                  <a:pt x="106977" y="137011"/>
                  <a:pt x="109537" y="135731"/>
                </a:cubicBezTo>
                <a:cubicBezTo>
                  <a:pt x="111782" y="134609"/>
                  <a:pt x="114300" y="134144"/>
                  <a:pt x="116681" y="133350"/>
                </a:cubicBezTo>
                <a:cubicBezTo>
                  <a:pt x="119062" y="131762"/>
                  <a:pt x="121801" y="130611"/>
                  <a:pt x="123825" y="128587"/>
                </a:cubicBezTo>
                <a:cubicBezTo>
                  <a:pt x="125849" y="126563"/>
                  <a:pt x="126755" y="123642"/>
                  <a:pt x="128587" y="121443"/>
                </a:cubicBezTo>
                <a:cubicBezTo>
                  <a:pt x="130743" y="118856"/>
                  <a:pt x="133350" y="116681"/>
                  <a:pt x="135731" y="114300"/>
                </a:cubicBezTo>
                <a:cubicBezTo>
                  <a:pt x="141398" y="97297"/>
                  <a:pt x="137708" y="104189"/>
                  <a:pt x="145256" y="92868"/>
                </a:cubicBezTo>
                <a:cubicBezTo>
                  <a:pt x="149447" y="80295"/>
                  <a:pt x="146245" y="87812"/>
                  <a:pt x="157162" y="71437"/>
                </a:cubicBezTo>
                <a:lnTo>
                  <a:pt x="161925" y="64293"/>
                </a:lnTo>
                <a:cubicBezTo>
                  <a:pt x="167910" y="46338"/>
                  <a:pt x="159140" y="67775"/>
                  <a:pt x="171450" y="52387"/>
                </a:cubicBezTo>
                <a:cubicBezTo>
                  <a:pt x="173018" y="50427"/>
                  <a:pt x="172612" y="47437"/>
                  <a:pt x="173831" y="45243"/>
                </a:cubicBezTo>
                <a:cubicBezTo>
                  <a:pt x="182001" y="30536"/>
                  <a:pt x="180065" y="33150"/>
                  <a:pt x="190500" y="26193"/>
                </a:cubicBezTo>
                <a:cubicBezTo>
                  <a:pt x="192706" y="23251"/>
                  <a:pt x="199139" y="12471"/>
                  <a:pt x="204787" y="11906"/>
                </a:cubicBezTo>
                <a:cubicBezTo>
                  <a:pt x="210372" y="11348"/>
                  <a:pt x="215900" y="13493"/>
                  <a:pt x="221456" y="14287"/>
                </a:cubicBezTo>
                <a:cubicBezTo>
                  <a:pt x="227273" y="17196"/>
                  <a:pt x="233080" y="19608"/>
                  <a:pt x="238125" y="23812"/>
                </a:cubicBezTo>
                <a:cubicBezTo>
                  <a:pt x="256459" y="39091"/>
                  <a:pt x="234675" y="23895"/>
                  <a:pt x="252412" y="35718"/>
                </a:cubicBezTo>
                <a:cubicBezTo>
                  <a:pt x="254000" y="38099"/>
                  <a:pt x="255021" y="40977"/>
                  <a:pt x="257175" y="42862"/>
                </a:cubicBezTo>
                <a:cubicBezTo>
                  <a:pt x="261482" y="46631"/>
                  <a:pt x="271462" y="52387"/>
                  <a:pt x="271462" y="52387"/>
                </a:cubicBezTo>
                <a:cubicBezTo>
                  <a:pt x="274164" y="56440"/>
                  <a:pt x="280418" y="66106"/>
                  <a:pt x="283368" y="69056"/>
                </a:cubicBezTo>
                <a:cubicBezTo>
                  <a:pt x="285392" y="71080"/>
                  <a:pt x="288131" y="72231"/>
                  <a:pt x="290512" y="73818"/>
                </a:cubicBezTo>
                <a:cubicBezTo>
                  <a:pt x="293687" y="78581"/>
                  <a:pt x="295274" y="84931"/>
                  <a:pt x="300037" y="88106"/>
                </a:cubicBezTo>
                <a:cubicBezTo>
                  <a:pt x="307062" y="92788"/>
                  <a:pt x="308595" y="93136"/>
                  <a:pt x="314325" y="100012"/>
                </a:cubicBezTo>
                <a:cubicBezTo>
                  <a:pt x="316157" y="102211"/>
                  <a:pt x="317186" y="105017"/>
                  <a:pt x="319087" y="107156"/>
                </a:cubicBezTo>
                <a:cubicBezTo>
                  <a:pt x="345544" y="136920"/>
                  <a:pt x="323460" y="111990"/>
                  <a:pt x="340518" y="126206"/>
                </a:cubicBezTo>
                <a:cubicBezTo>
                  <a:pt x="343105" y="128362"/>
                  <a:pt x="344806" y="131565"/>
                  <a:pt x="347662" y="133350"/>
                </a:cubicBezTo>
                <a:cubicBezTo>
                  <a:pt x="350916" y="135384"/>
                  <a:pt x="361962" y="138910"/>
                  <a:pt x="366712" y="140493"/>
                </a:cubicBezTo>
                <a:cubicBezTo>
                  <a:pt x="384302" y="152219"/>
                  <a:pt x="376421" y="146584"/>
                  <a:pt x="390525" y="157162"/>
                </a:cubicBezTo>
                <a:cubicBezTo>
                  <a:pt x="402344" y="174893"/>
                  <a:pt x="387157" y="153121"/>
                  <a:pt x="402431" y="171450"/>
                </a:cubicBezTo>
                <a:cubicBezTo>
                  <a:pt x="404263" y="173648"/>
                  <a:pt x="405361" y="176395"/>
                  <a:pt x="407193" y="178593"/>
                </a:cubicBezTo>
                <a:cubicBezTo>
                  <a:pt x="412923" y="185469"/>
                  <a:pt x="414457" y="185817"/>
                  <a:pt x="421481" y="190500"/>
                </a:cubicBezTo>
                <a:cubicBezTo>
                  <a:pt x="423068" y="192881"/>
                  <a:pt x="424411" y="195445"/>
                  <a:pt x="426243" y="197643"/>
                </a:cubicBezTo>
                <a:cubicBezTo>
                  <a:pt x="429541" y="201601"/>
                  <a:pt x="435573" y="207346"/>
                  <a:pt x="440531" y="209550"/>
                </a:cubicBezTo>
                <a:cubicBezTo>
                  <a:pt x="445118" y="211589"/>
                  <a:pt x="450056" y="212725"/>
                  <a:pt x="454818" y="214312"/>
                </a:cubicBezTo>
                <a:cubicBezTo>
                  <a:pt x="465065" y="217727"/>
                  <a:pt x="459529" y="216085"/>
                  <a:pt x="471487" y="219075"/>
                </a:cubicBezTo>
                <a:cubicBezTo>
                  <a:pt x="474525" y="216037"/>
                  <a:pt x="481972" y="209525"/>
                  <a:pt x="483393" y="204787"/>
                </a:cubicBezTo>
                <a:cubicBezTo>
                  <a:pt x="485006" y="199411"/>
                  <a:pt x="484513" y="193587"/>
                  <a:pt x="485775" y="188118"/>
                </a:cubicBezTo>
                <a:cubicBezTo>
                  <a:pt x="486904" y="183227"/>
                  <a:pt x="488950" y="178593"/>
                  <a:pt x="490537" y="173831"/>
                </a:cubicBezTo>
                <a:lnTo>
                  <a:pt x="492918" y="166687"/>
                </a:lnTo>
                <a:cubicBezTo>
                  <a:pt x="493712" y="164306"/>
                  <a:pt x="493525" y="161318"/>
                  <a:pt x="495300" y="159543"/>
                </a:cubicBezTo>
                <a:lnTo>
                  <a:pt x="502443" y="152400"/>
                </a:lnTo>
                <a:cubicBezTo>
                  <a:pt x="511132" y="126339"/>
                  <a:pt x="497274" y="165817"/>
                  <a:pt x="509587" y="138112"/>
                </a:cubicBezTo>
                <a:cubicBezTo>
                  <a:pt x="509593" y="138098"/>
                  <a:pt x="515538" y="120260"/>
                  <a:pt x="516731" y="116681"/>
                </a:cubicBezTo>
                <a:cubicBezTo>
                  <a:pt x="517525" y="114300"/>
                  <a:pt x="517720" y="111626"/>
                  <a:pt x="519112" y="109537"/>
                </a:cubicBezTo>
                <a:cubicBezTo>
                  <a:pt x="522287" y="104775"/>
                  <a:pt x="523875" y="98425"/>
                  <a:pt x="528637" y="95250"/>
                </a:cubicBezTo>
                <a:lnTo>
                  <a:pt x="535781" y="90487"/>
                </a:lnTo>
                <a:cubicBezTo>
                  <a:pt x="540465" y="83460"/>
                  <a:pt x="540809" y="81931"/>
                  <a:pt x="547687" y="76200"/>
                </a:cubicBezTo>
                <a:cubicBezTo>
                  <a:pt x="567571" y="59631"/>
                  <a:pt x="541114" y="85154"/>
                  <a:pt x="561975" y="64293"/>
                </a:cubicBezTo>
                <a:cubicBezTo>
                  <a:pt x="563562" y="61118"/>
                  <a:pt x="564911" y="57812"/>
                  <a:pt x="566737" y="54768"/>
                </a:cubicBezTo>
                <a:cubicBezTo>
                  <a:pt x="569682" y="49860"/>
                  <a:pt x="574452" y="45911"/>
                  <a:pt x="576262" y="40481"/>
                </a:cubicBezTo>
                <a:cubicBezTo>
                  <a:pt x="578620" y="33409"/>
                  <a:pt x="580127" y="24710"/>
                  <a:pt x="585787" y="19050"/>
                </a:cubicBezTo>
                <a:cubicBezTo>
                  <a:pt x="587811" y="17026"/>
                  <a:pt x="590371" y="15567"/>
                  <a:pt x="592931" y="14287"/>
                </a:cubicBezTo>
                <a:cubicBezTo>
                  <a:pt x="595176" y="13164"/>
                  <a:pt x="597694" y="12700"/>
                  <a:pt x="600075" y="11906"/>
                </a:cubicBezTo>
                <a:cubicBezTo>
                  <a:pt x="601662" y="9525"/>
                  <a:pt x="602410" y="6279"/>
                  <a:pt x="604837" y="4762"/>
                </a:cubicBezTo>
                <a:cubicBezTo>
                  <a:pt x="609094" y="2101"/>
                  <a:pt x="619125" y="0"/>
                  <a:pt x="619125" y="0"/>
                </a:cubicBezTo>
                <a:cubicBezTo>
                  <a:pt x="631031" y="794"/>
                  <a:pt x="643073" y="419"/>
                  <a:pt x="654843" y="2381"/>
                </a:cubicBezTo>
                <a:cubicBezTo>
                  <a:pt x="658469" y="2985"/>
                  <a:pt x="667400" y="12210"/>
                  <a:pt x="669131" y="14287"/>
                </a:cubicBezTo>
                <a:cubicBezTo>
                  <a:pt x="670963" y="16486"/>
                  <a:pt x="671694" y="19599"/>
                  <a:pt x="673893" y="21431"/>
                </a:cubicBezTo>
                <a:cubicBezTo>
                  <a:pt x="676620" y="23703"/>
                  <a:pt x="680243" y="24606"/>
                  <a:pt x="683418" y="26193"/>
                </a:cubicBezTo>
                <a:cubicBezTo>
                  <a:pt x="684212" y="28574"/>
                  <a:pt x="684408" y="31248"/>
                  <a:pt x="685800" y="33337"/>
                </a:cubicBezTo>
                <a:cubicBezTo>
                  <a:pt x="690985" y="41114"/>
                  <a:pt x="695864" y="41022"/>
                  <a:pt x="702468" y="47625"/>
                </a:cubicBezTo>
                <a:cubicBezTo>
                  <a:pt x="704492" y="49649"/>
                  <a:pt x="704804" y="53251"/>
                  <a:pt x="707231" y="54768"/>
                </a:cubicBezTo>
                <a:cubicBezTo>
                  <a:pt x="711488" y="57429"/>
                  <a:pt x="721518" y="59531"/>
                  <a:pt x="721518" y="59531"/>
                </a:cubicBezTo>
                <a:cubicBezTo>
                  <a:pt x="723899" y="61912"/>
                  <a:pt x="726004" y="64607"/>
                  <a:pt x="728662" y="66675"/>
                </a:cubicBezTo>
                <a:cubicBezTo>
                  <a:pt x="733180" y="70189"/>
                  <a:pt x="738903" y="72153"/>
                  <a:pt x="742950" y="76200"/>
                </a:cubicBezTo>
                <a:cubicBezTo>
                  <a:pt x="745331" y="78581"/>
                  <a:pt x="747435" y="81276"/>
                  <a:pt x="750093" y="83343"/>
                </a:cubicBezTo>
                <a:cubicBezTo>
                  <a:pt x="771515" y="100004"/>
                  <a:pt x="757242" y="86919"/>
                  <a:pt x="771525" y="97631"/>
                </a:cubicBezTo>
                <a:cubicBezTo>
                  <a:pt x="774700" y="100012"/>
                  <a:pt x="778244" y="101969"/>
                  <a:pt x="781050" y="104775"/>
                </a:cubicBezTo>
                <a:cubicBezTo>
                  <a:pt x="783073" y="106798"/>
                  <a:pt x="783980" y="109720"/>
                  <a:pt x="785812" y="111918"/>
                </a:cubicBezTo>
                <a:cubicBezTo>
                  <a:pt x="787968" y="114505"/>
                  <a:pt x="790575" y="116681"/>
                  <a:pt x="792956" y="119062"/>
                </a:cubicBezTo>
                <a:cubicBezTo>
                  <a:pt x="794543" y="122237"/>
                  <a:pt x="795655" y="125698"/>
                  <a:pt x="797718" y="128587"/>
                </a:cubicBezTo>
                <a:cubicBezTo>
                  <a:pt x="805624" y="139656"/>
                  <a:pt x="810826" y="136533"/>
                  <a:pt x="823912" y="145256"/>
                </a:cubicBezTo>
                <a:cubicBezTo>
                  <a:pt x="826293" y="146843"/>
                  <a:pt x="828857" y="148186"/>
                  <a:pt x="831056" y="150018"/>
                </a:cubicBezTo>
                <a:cubicBezTo>
                  <a:pt x="833643" y="152174"/>
                  <a:pt x="835398" y="155294"/>
                  <a:pt x="838200" y="157162"/>
                </a:cubicBezTo>
                <a:cubicBezTo>
                  <a:pt x="840288" y="158554"/>
                  <a:pt x="842962" y="158749"/>
                  <a:pt x="845343" y="159543"/>
                </a:cubicBezTo>
                <a:cubicBezTo>
                  <a:pt x="846931" y="161924"/>
                  <a:pt x="848082" y="164663"/>
                  <a:pt x="850106" y="166687"/>
                </a:cubicBezTo>
                <a:cubicBezTo>
                  <a:pt x="853770" y="170351"/>
                  <a:pt x="867381" y="179086"/>
                  <a:pt x="871537" y="180975"/>
                </a:cubicBezTo>
                <a:cubicBezTo>
                  <a:pt x="876107" y="183052"/>
                  <a:pt x="881335" y="183492"/>
                  <a:pt x="885825" y="185737"/>
                </a:cubicBezTo>
                <a:cubicBezTo>
                  <a:pt x="898277" y="191964"/>
                  <a:pt x="891906" y="189639"/>
                  <a:pt x="904875" y="192881"/>
                </a:cubicBezTo>
                <a:cubicBezTo>
                  <a:pt x="907256" y="194468"/>
                  <a:pt x="910134" y="195489"/>
                  <a:pt x="912018" y="197643"/>
                </a:cubicBezTo>
                <a:cubicBezTo>
                  <a:pt x="915787" y="201951"/>
                  <a:pt x="916780" y="208756"/>
                  <a:pt x="921543" y="211931"/>
                </a:cubicBezTo>
                <a:lnTo>
                  <a:pt x="935831" y="221456"/>
                </a:lnTo>
                <a:cubicBezTo>
                  <a:pt x="938212" y="223043"/>
                  <a:pt x="940415" y="224938"/>
                  <a:pt x="942975" y="226218"/>
                </a:cubicBezTo>
                <a:lnTo>
                  <a:pt x="952500" y="230981"/>
                </a:lnTo>
                <a:cubicBezTo>
                  <a:pt x="960527" y="243023"/>
                  <a:pt x="952904" y="234756"/>
                  <a:pt x="964406" y="240506"/>
                </a:cubicBezTo>
                <a:cubicBezTo>
                  <a:pt x="966966" y="241786"/>
                  <a:pt x="969065" y="243848"/>
                  <a:pt x="971550" y="245268"/>
                </a:cubicBezTo>
                <a:cubicBezTo>
                  <a:pt x="974632" y="247029"/>
                  <a:pt x="977993" y="248270"/>
                  <a:pt x="981075" y="250031"/>
                </a:cubicBezTo>
                <a:cubicBezTo>
                  <a:pt x="983560" y="251451"/>
                  <a:pt x="985659" y="253513"/>
                  <a:pt x="988218" y="254793"/>
                </a:cubicBezTo>
                <a:cubicBezTo>
                  <a:pt x="990463" y="255916"/>
                  <a:pt x="993117" y="256052"/>
                  <a:pt x="995362" y="257175"/>
                </a:cubicBezTo>
                <a:cubicBezTo>
                  <a:pt x="1005108" y="262048"/>
                  <a:pt x="1002262" y="263647"/>
                  <a:pt x="1012031" y="271462"/>
                </a:cubicBezTo>
                <a:cubicBezTo>
                  <a:pt x="1016500" y="275038"/>
                  <a:pt x="1021556" y="277812"/>
                  <a:pt x="1026318" y="280987"/>
                </a:cubicBezTo>
                <a:lnTo>
                  <a:pt x="1040606" y="290512"/>
                </a:lnTo>
                <a:lnTo>
                  <a:pt x="1047750" y="292893"/>
                </a:lnTo>
                <a:cubicBezTo>
                  <a:pt x="1049337" y="295274"/>
                  <a:pt x="1050131" y="298449"/>
                  <a:pt x="1052512" y="300037"/>
                </a:cubicBezTo>
                <a:cubicBezTo>
                  <a:pt x="1055235" y="301852"/>
                  <a:pt x="1058973" y="301269"/>
                  <a:pt x="1062037" y="302418"/>
                </a:cubicBezTo>
                <a:cubicBezTo>
                  <a:pt x="1065361" y="303664"/>
                  <a:pt x="1068299" y="305783"/>
                  <a:pt x="1071562" y="307181"/>
                </a:cubicBezTo>
                <a:cubicBezTo>
                  <a:pt x="1073869" y="308170"/>
                  <a:pt x="1076325" y="308768"/>
                  <a:pt x="1078706" y="309562"/>
                </a:cubicBezTo>
                <a:cubicBezTo>
                  <a:pt x="1081087" y="311150"/>
                  <a:pt x="1083965" y="312171"/>
                  <a:pt x="1085850" y="314325"/>
                </a:cubicBezTo>
                <a:cubicBezTo>
                  <a:pt x="1089619" y="318632"/>
                  <a:pt x="1089945" y="326802"/>
                  <a:pt x="1095375" y="328612"/>
                </a:cubicBezTo>
                <a:lnTo>
                  <a:pt x="1102518" y="330993"/>
                </a:lnTo>
                <a:cubicBezTo>
                  <a:pt x="1106848" y="348309"/>
                  <a:pt x="1101081" y="334318"/>
                  <a:pt x="1112043" y="345281"/>
                </a:cubicBezTo>
                <a:cubicBezTo>
                  <a:pt x="1114067" y="347305"/>
                  <a:pt x="1114905" y="350286"/>
                  <a:pt x="1116806" y="352425"/>
                </a:cubicBezTo>
                <a:cubicBezTo>
                  <a:pt x="1121280" y="357459"/>
                  <a:pt x="1127357" y="361108"/>
                  <a:pt x="1131093" y="366712"/>
                </a:cubicBezTo>
                <a:cubicBezTo>
                  <a:pt x="1137444" y="376237"/>
                  <a:pt x="1133475" y="372269"/>
                  <a:pt x="1143000" y="378618"/>
                </a:cubicBezTo>
                <a:cubicBezTo>
                  <a:pt x="1144587" y="380999"/>
                  <a:pt x="1145738" y="383738"/>
                  <a:pt x="1147762" y="385762"/>
                </a:cubicBezTo>
                <a:cubicBezTo>
                  <a:pt x="1149786" y="387786"/>
                  <a:pt x="1152707" y="388693"/>
                  <a:pt x="1154906" y="390525"/>
                </a:cubicBezTo>
                <a:cubicBezTo>
                  <a:pt x="1157493" y="392681"/>
                  <a:pt x="1159463" y="395512"/>
                  <a:pt x="1162050" y="397668"/>
                </a:cubicBezTo>
                <a:cubicBezTo>
                  <a:pt x="1164248" y="399500"/>
                  <a:pt x="1166995" y="400599"/>
                  <a:pt x="1169193" y="402431"/>
                </a:cubicBezTo>
                <a:cubicBezTo>
                  <a:pt x="1171780" y="404587"/>
                  <a:pt x="1173535" y="407707"/>
                  <a:pt x="1176337" y="409575"/>
                </a:cubicBezTo>
                <a:cubicBezTo>
                  <a:pt x="1178426" y="410967"/>
                  <a:pt x="1181236" y="410834"/>
                  <a:pt x="1183481" y="411956"/>
                </a:cubicBezTo>
                <a:cubicBezTo>
                  <a:pt x="1186041" y="413236"/>
                  <a:pt x="1188244" y="415131"/>
                  <a:pt x="1190625" y="416718"/>
                </a:cubicBezTo>
                <a:cubicBezTo>
                  <a:pt x="1194566" y="428543"/>
                  <a:pt x="1190142" y="420882"/>
                  <a:pt x="1202531" y="428625"/>
                </a:cubicBezTo>
                <a:cubicBezTo>
                  <a:pt x="1216798" y="437541"/>
                  <a:pt x="1207513" y="433171"/>
                  <a:pt x="1219200" y="442912"/>
                </a:cubicBezTo>
                <a:cubicBezTo>
                  <a:pt x="1229436" y="451443"/>
                  <a:pt x="1222747" y="444687"/>
                  <a:pt x="1233487" y="450056"/>
                </a:cubicBezTo>
                <a:cubicBezTo>
                  <a:pt x="1243893" y="455258"/>
                  <a:pt x="1237048" y="454818"/>
                  <a:pt x="1243012" y="45481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520443" y="4000074"/>
            <a:ext cx="264432" cy="264432"/>
            <a:chOff x="5520443" y="4000074"/>
            <a:chExt cx="264432" cy="264432"/>
          </a:xfrm>
        </p:grpSpPr>
        <p:sp>
          <p:nvSpPr>
            <p:cNvPr id="111" name="눈물 방울 110"/>
            <p:cNvSpPr/>
            <p:nvPr/>
          </p:nvSpPr>
          <p:spPr>
            <a:xfrm rot="8100000">
              <a:off x="5520443" y="4000074"/>
              <a:ext cx="264432" cy="26443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3" name="그룹 112"/>
            <p:cNvGrpSpPr/>
            <p:nvPr/>
          </p:nvGrpSpPr>
          <p:grpSpPr>
            <a:xfrm>
              <a:off x="5568381" y="4079871"/>
              <a:ext cx="173811" cy="96047"/>
              <a:chOff x="4562922" y="1619565"/>
              <a:chExt cx="1329914" cy="734905"/>
            </a:xfrm>
          </p:grpSpPr>
          <p:sp>
            <p:nvSpPr>
              <p:cNvPr id="114" name="모서리가 둥근 직사각형 152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이등변 삼각형 114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5455417" y="3552955"/>
            <a:ext cx="264432" cy="264432"/>
            <a:chOff x="5455417" y="3552955"/>
            <a:chExt cx="264432" cy="264432"/>
          </a:xfrm>
        </p:grpSpPr>
        <p:sp>
          <p:nvSpPr>
            <p:cNvPr id="117" name="눈물 방울 116"/>
            <p:cNvSpPr/>
            <p:nvPr/>
          </p:nvSpPr>
          <p:spPr>
            <a:xfrm rot="8100000">
              <a:off x="5455417" y="3552955"/>
              <a:ext cx="264432" cy="26443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5503355" y="3632752"/>
              <a:ext cx="173811" cy="96047"/>
              <a:chOff x="4562922" y="1619565"/>
              <a:chExt cx="1329914" cy="734905"/>
            </a:xfrm>
          </p:grpSpPr>
          <p:sp>
            <p:nvSpPr>
              <p:cNvPr id="119" name="모서리가 둥근 직사각형 152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이등변 삼각형 119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4685048" y="2881260"/>
            <a:ext cx="264432" cy="264432"/>
            <a:chOff x="4685048" y="2881260"/>
            <a:chExt cx="264432" cy="264432"/>
          </a:xfrm>
        </p:grpSpPr>
        <p:sp>
          <p:nvSpPr>
            <p:cNvPr id="122" name="눈물 방울 121"/>
            <p:cNvSpPr/>
            <p:nvPr/>
          </p:nvSpPr>
          <p:spPr>
            <a:xfrm rot="8100000">
              <a:off x="4685048" y="2881260"/>
              <a:ext cx="264432" cy="26443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3" name="그룹 122"/>
            <p:cNvGrpSpPr/>
            <p:nvPr/>
          </p:nvGrpSpPr>
          <p:grpSpPr>
            <a:xfrm>
              <a:off x="4732986" y="2961057"/>
              <a:ext cx="173811" cy="96047"/>
              <a:chOff x="4562922" y="1619565"/>
              <a:chExt cx="1329914" cy="734905"/>
            </a:xfrm>
          </p:grpSpPr>
          <p:sp>
            <p:nvSpPr>
              <p:cNvPr id="124" name="모서리가 둥근 직사각형 152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이등변 삼각형 124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5356197" y="2600674"/>
            <a:ext cx="264432" cy="264432"/>
            <a:chOff x="5356197" y="2600674"/>
            <a:chExt cx="264432" cy="264432"/>
          </a:xfrm>
        </p:grpSpPr>
        <p:sp>
          <p:nvSpPr>
            <p:cNvPr id="127" name="눈물 방울 126"/>
            <p:cNvSpPr/>
            <p:nvPr/>
          </p:nvSpPr>
          <p:spPr>
            <a:xfrm rot="8100000">
              <a:off x="5356197" y="2600674"/>
              <a:ext cx="264432" cy="26443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5404135" y="2680471"/>
              <a:ext cx="173811" cy="96047"/>
              <a:chOff x="4562922" y="1619565"/>
              <a:chExt cx="1329914" cy="734905"/>
            </a:xfrm>
          </p:grpSpPr>
          <p:sp>
            <p:nvSpPr>
              <p:cNvPr id="129" name="모서리가 둥근 직사각형 152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이등변 삼각형 129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2" name="화살표: 왼쪽으로 구부러짐 21"/>
          <p:cNvSpPr/>
          <p:nvPr/>
        </p:nvSpPr>
        <p:spPr>
          <a:xfrm rot="13280831">
            <a:off x="1389846" y="1402362"/>
            <a:ext cx="1305115" cy="2368229"/>
          </a:xfrm>
          <a:prstGeom prst="curvedLeftArrow">
            <a:avLst/>
          </a:prstGeom>
          <a:solidFill>
            <a:srgbClr val="5A8BA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71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3789462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Map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510128" cy="2514016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사용자가 앱에서 업로드 한 동영상들의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GPS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정보를 이용하여 지도 상에 나타내는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  <a:endParaRPr lang="en-US" altLang="ko-KR" sz="24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Google Map API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를 이용하여 구현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DB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에 저장된 동영상에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GPS Metadata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가 담겨있어야 함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85610"/>
              </p:ext>
            </p:extLst>
          </p:nvPr>
        </p:nvGraphicFramePr>
        <p:xfrm>
          <a:off x="7505363" y="5472981"/>
          <a:ext cx="2385992" cy="190943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92996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1192996">
                  <a:extLst>
                    <a:ext uri="{9D8B030D-6E8A-4147-A177-3AD203B41FA5}">
                      <a16:colId xmlns:a16="http://schemas.microsoft.com/office/drawing/2014/main" val="3678712870"/>
                    </a:ext>
                  </a:extLst>
                </a:gridCol>
              </a:tblGrid>
              <a:tr h="3818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WEB UI</a:t>
                      </a:r>
                      <a:endParaRPr lang="ko-KR" altLang="en-US" sz="1700" dirty="0"/>
                    </a:p>
                  </a:txBody>
                  <a:tcPr marL="108101" marR="108101" marT="54051" marB="54051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72831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Map</a:t>
                      </a:r>
                      <a:r>
                        <a:rPr lang="en-US" altLang="ko-KR" sz="1400" b="0" baseline="0" dirty="0"/>
                        <a:t>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File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72831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Account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DB</a:t>
                      </a:r>
                    </a:p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/>
                </a:tc>
                <a:extLst>
                  <a:ext uri="{0D108BD9-81ED-4DB2-BD59-A6C34878D82A}">
                    <a16:rowId xmlns:a16="http://schemas.microsoft.com/office/drawing/2014/main" val="969859926"/>
                  </a:ext>
                </a:extLst>
              </a:tr>
              <a:tr h="3818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Web Browser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108101" marR="108101" marT="54051" marB="5405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132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3789462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File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510128" cy="2514016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사용자가 서버로 업로드한 동영상들을 관리하기 위한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  <a:endParaRPr lang="en-US" altLang="ko-KR" sz="24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받아 온 데이터들을 사용자에게 보여주기 위한 정렬 방법이 필요함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웹 표준으로 영상 재생을 구현하기 위하여 영상의 파일 확장자는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mp4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로 함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7993"/>
              </p:ext>
            </p:extLst>
          </p:nvPr>
        </p:nvGraphicFramePr>
        <p:xfrm>
          <a:off x="7505363" y="5472981"/>
          <a:ext cx="2385992" cy="190943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92996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1192996">
                  <a:extLst>
                    <a:ext uri="{9D8B030D-6E8A-4147-A177-3AD203B41FA5}">
                      <a16:colId xmlns:a16="http://schemas.microsoft.com/office/drawing/2014/main" val="3678712870"/>
                    </a:ext>
                  </a:extLst>
                </a:gridCol>
              </a:tblGrid>
              <a:tr h="3818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WEB UI</a:t>
                      </a:r>
                      <a:endParaRPr lang="ko-KR" altLang="en-US" sz="1700" dirty="0"/>
                    </a:p>
                  </a:txBody>
                  <a:tcPr marL="108101" marR="108101" marT="54051" marB="54051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72831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Map</a:t>
                      </a:r>
                      <a:r>
                        <a:rPr lang="en-US" altLang="ko-KR" sz="1400" b="0" baseline="0" dirty="0"/>
                        <a:t>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File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>
                    <a:solidFill>
                      <a:srgbClr val="92B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72831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Account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/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DB</a:t>
                      </a:r>
                    </a:p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/>
                </a:tc>
                <a:extLst>
                  <a:ext uri="{0D108BD9-81ED-4DB2-BD59-A6C34878D82A}">
                    <a16:rowId xmlns:a16="http://schemas.microsoft.com/office/drawing/2014/main" val="969859926"/>
                  </a:ext>
                </a:extLst>
              </a:tr>
              <a:tr h="3818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Web Browser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108101" marR="108101" marT="54051" marB="5405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03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3501430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Account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510128" cy="2514016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홈페이지 로그인을 위해 사용되는 계정 관리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모바일 디바이스 상에서 사용하는 계정 그대로 이용 가능해야 함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계정 로그인 시 암호화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00519"/>
              </p:ext>
            </p:extLst>
          </p:nvPr>
        </p:nvGraphicFramePr>
        <p:xfrm>
          <a:off x="7505363" y="5472981"/>
          <a:ext cx="2385992" cy="190943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92996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1192996">
                  <a:extLst>
                    <a:ext uri="{9D8B030D-6E8A-4147-A177-3AD203B41FA5}">
                      <a16:colId xmlns:a16="http://schemas.microsoft.com/office/drawing/2014/main" val="3678712870"/>
                    </a:ext>
                  </a:extLst>
                </a:gridCol>
              </a:tblGrid>
              <a:tr h="3818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WEB UI</a:t>
                      </a:r>
                      <a:endParaRPr lang="ko-KR" altLang="en-US" sz="1700" dirty="0"/>
                    </a:p>
                  </a:txBody>
                  <a:tcPr marL="108101" marR="108101" marT="54051" marB="54051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72831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Map</a:t>
                      </a:r>
                      <a:r>
                        <a:rPr lang="en-US" altLang="ko-KR" sz="1400" b="0" baseline="0" dirty="0"/>
                        <a:t>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File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72831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Account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DB</a:t>
                      </a:r>
                    </a:p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/>
                </a:tc>
                <a:extLst>
                  <a:ext uri="{0D108BD9-81ED-4DB2-BD59-A6C34878D82A}">
                    <a16:rowId xmlns:a16="http://schemas.microsoft.com/office/drawing/2014/main" val="969859926"/>
                  </a:ext>
                </a:extLst>
              </a:tr>
              <a:tr h="3818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Web Browser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108101" marR="108101" marT="54051" marB="5405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038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3501430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DB Manager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510128" cy="2514016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서버에 저장된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DB Data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를 읽고 쓰는 기능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500" spc="-1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400" spc="-150" dirty="0">
                <a:solidFill>
                  <a:schemeClr val="bg1">
                    <a:lumMod val="50000"/>
                  </a:schemeClr>
                </a:solidFill>
              </a:rPr>
              <a:t>고려사항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어플리케이션과 웹페이지 동시 접속 시 발생할 수 있는 문제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(Deadlock)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사전 차단 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02629"/>
              </p:ext>
            </p:extLst>
          </p:nvPr>
        </p:nvGraphicFramePr>
        <p:xfrm>
          <a:off x="7505363" y="5472981"/>
          <a:ext cx="2385992" cy="190943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92996">
                  <a:extLst>
                    <a:ext uri="{9D8B030D-6E8A-4147-A177-3AD203B41FA5}">
                      <a16:colId xmlns:a16="http://schemas.microsoft.com/office/drawing/2014/main" val="3678055950"/>
                    </a:ext>
                  </a:extLst>
                </a:gridCol>
                <a:gridCol w="1192996">
                  <a:extLst>
                    <a:ext uri="{9D8B030D-6E8A-4147-A177-3AD203B41FA5}">
                      <a16:colId xmlns:a16="http://schemas.microsoft.com/office/drawing/2014/main" val="3678712870"/>
                    </a:ext>
                  </a:extLst>
                </a:gridCol>
              </a:tblGrid>
              <a:tr h="3818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WEB UI</a:t>
                      </a:r>
                      <a:endParaRPr lang="ko-KR" altLang="en-US" sz="1700" dirty="0"/>
                    </a:p>
                  </a:txBody>
                  <a:tcPr marL="108101" marR="108101" marT="54051" marB="54051" anchor="ctr">
                    <a:solidFill>
                      <a:srgbClr val="5A8BA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48756"/>
                  </a:ext>
                </a:extLst>
              </a:tr>
              <a:tr h="572831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Map</a:t>
                      </a:r>
                      <a:r>
                        <a:rPr lang="en-US" altLang="ko-KR" sz="1400" b="0" baseline="0" dirty="0"/>
                        <a:t>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File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52875"/>
                  </a:ext>
                </a:extLst>
              </a:tr>
              <a:tr h="572831"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Account 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DB</a:t>
                      </a:r>
                    </a:p>
                    <a:p>
                      <a:pPr marL="0" marR="0" lvl="0" indent="0" algn="ctr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Manager</a:t>
                      </a:r>
                      <a:endParaRPr lang="ko-KR" altLang="en-US" sz="1400" b="0" dirty="0"/>
                    </a:p>
                  </a:txBody>
                  <a:tcPr marL="108101" marR="108101" marT="54051" marB="54051" anchor="ctr">
                    <a:solidFill>
                      <a:srgbClr val="92B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859926"/>
                  </a:ext>
                </a:extLst>
              </a:tr>
              <a:tr h="3818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bg1"/>
                          </a:solidFill>
                        </a:rPr>
                        <a:t>Web Browser</a:t>
                      </a:r>
                      <a:endParaRPr lang="ko-KR" altLang="en-US" sz="1700" b="1" dirty="0">
                        <a:solidFill>
                          <a:schemeClr val="bg1"/>
                        </a:solidFill>
                      </a:endParaRPr>
                    </a:p>
                  </a:txBody>
                  <a:tcPr marL="108101" marR="108101" marT="54051" marB="5405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59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779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시스템 모듈 </a:t>
            </a:r>
            <a:r>
              <a:rPr lang="ko-KR" altLang="en-US" dirty="0">
                <a:solidFill>
                  <a:srgbClr val="5A8BAC"/>
                </a:solidFill>
              </a:rPr>
              <a:t>상세 설계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3789462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DB Schema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19744"/>
              </p:ext>
            </p:extLst>
          </p:nvPr>
        </p:nvGraphicFramePr>
        <p:xfrm>
          <a:off x="742011" y="2826676"/>
          <a:ext cx="4084405" cy="241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405">
                  <a:extLst>
                    <a:ext uri="{9D8B030D-6E8A-4147-A177-3AD203B41FA5}">
                      <a16:colId xmlns:a16="http://schemas.microsoft.com/office/drawing/2014/main" val="1102942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Tracker</a:t>
                      </a:r>
                      <a:endParaRPr lang="ko-KR" altLang="en-US" sz="1800" dirty="0"/>
                    </a:p>
                  </a:txBody>
                  <a:tcPr>
                    <a:solidFill>
                      <a:srgbClr val="5A8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68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INT		</a:t>
                      </a:r>
                      <a:r>
                        <a:rPr lang="en-US" altLang="ko-KR" sz="1600" dirty="0" err="1"/>
                        <a:t>trackId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INT		</a:t>
                      </a:r>
                      <a:r>
                        <a:rPr lang="en-US" altLang="ko-KR" sz="1600" dirty="0" err="1"/>
                        <a:t>trackNumber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DATETIME	</a:t>
                      </a:r>
                      <a:r>
                        <a:rPr lang="en-US" altLang="ko-KR" sz="1600" dirty="0" err="1"/>
                        <a:t>trackDate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DOUBLE		</a:t>
                      </a:r>
                      <a:r>
                        <a:rPr lang="en-US" altLang="ko-KR" sz="1600" dirty="0" err="1"/>
                        <a:t>trackLatitude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DOUBLE		</a:t>
                      </a:r>
                      <a:r>
                        <a:rPr lang="en-US" altLang="ko-KR" sz="1600" dirty="0" err="1"/>
                        <a:t>trackLongitude</a:t>
                      </a:r>
                      <a:endParaRPr lang="en-US" altLang="ko-KR" sz="1600" dirty="0"/>
                    </a:p>
                    <a:p>
                      <a:pPr marL="342900" marR="0" lvl="0" indent="-342900" algn="l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/>
                        <a:t>DOUBLE		</a:t>
                      </a:r>
                      <a:r>
                        <a:rPr lang="en-US" altLang="ko-KR" sz="1600" dirty="0" err="1"/>
                        <a:t>trackAltitude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DOUBLE		</a:t>
                      </a:r>
                      <a:r>
                        <a:rPr lang="en-US" altLang="ko-KR" sz="1600" dirty="0" err="1"/>
                        <a:t>trackMaxSpeed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DOUBLE		</a:t>
                      </a:r>
                      <a:r>
                        <a:rPr lang="en-US" altLang="ko-KR" sz="1600" dirty="0" err="1"/>
                        <a:t>trackAvrSpeed</a:t>
                      </a:r>
                      <a:endParaRPr lang="en-US" altLang="ko-KR" sz="16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13105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241224"/>
              </p:ext>
            </p:extLst>
          </p:nvPr>
        </p:nvGraphicFramePr>
        <p:xfrm>
          <a:off x="3264595" y="5374323"/>
          <a:ext cx="4084405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405">
                  <a:extLst>
                    <a:ext uri="{9D8B030D-6E8A-4147-A177-3AD203B41FA5}">
                      <a16:colId xmlns:a16="http://schemas.microsoft.com/office/drawing/2014/main" val="1102942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Video</a:t>
                      </a:r>
                      <a:endParaRPr lang="ko-KR" altLang="en-US" sz="1800" dirty="0"/>
                    </a:p>
                  </a:txBody>
                  <a:tcPr>
                    <a:solidFill>
                      <a:srgbClr val="5A8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68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INT		</a:t>
                      </a:r>
                      <a:r>
                        <a:rPr lang="en-US" altLang="ko-KR" sz="1600" dirty="0" err="1"/>
                        <a:t>videoId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DATETIME	</a:t>
                      </a:r>
                      <a:r>
                        <a:rPr lang="en-US" altLang="ko-KR" sz="1600" dirty="0" err="1"/>
                        <a:t>videoDate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DOUBLE		</a:t>
                      </a:r>
                      <a:r>
                        <a:rPr lang="en-US" altLang="ko-KR" sz="1600" dirty="0" err="1"/>
                        <a:t>videoLatitude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DOUBLE		</a:t>
                      </a:r>
                      <a:r>
                        <a:rPr lang="en-US" altLang="ko-KR" sz="1600" dirty="0" err="1"/>
                        <a:t>videoLongitude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DOUBLE		</a:t>
                      </a:r>
                      <a:r>
                        <a:rPr lang="en-US" altLang="ko-KR" sz="1600" dirty="0" err="1"/>
                        <a:t>videoMaxSpeed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DOUBLE		</a:t>
                      </a:r>
                      <a:r>
                        <a:rPr lang="en-US" altLang="ko-KR" sz="1600" dirty="0" err="1"/>
                        <a:t>videoAvrSpeed</a:t>
                      </a:r>
                      <a:endParaRPr lang="en-US" altLang="ko-KR" sz="16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1310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995348"/>
              </p:ext>
            </p:extLst>
          </p:nvPr>
        </p:nvGraphicFramePr>
        <p:xfrm>
          <a:off x="5737776" y="2826676"/>
          <a:ext cx="4084405" cy="241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405">
                  <a:extLst>
                    <a:ext uri="{9D8B030D-6E8A-4147-A177-3AD203B41FA5}">
                      <a16:colId xmlns:a16="http://schemas.microsoft.com/office/drawing/2014/main" val="1102942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User</a:t>
                      </a:r>
                      <a:endParaRPr lang="ko-KR" altLang="en-US" sz="1800" dirty="0"/>
                    </a:p>
                  </a:txBody>
                  <a:tcPr>
                    <a:solidFill>
                      <a:srgbClr val="5A8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68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INT		</a:t>
                      </a:r>
                      <a:r>
                        <a:rPr lang="en-US" altLang="ko-KR" sz="1600" dirty="0" err="1"/>
                        <a:t>userId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VARCHAR	</a:t>
                      </a:r>
                      <a:r>
                        <a:rPr lang="en-US" altLang="ko-KR" sz="1600" dirty="0" err="1"/>
                        <a:t>userEmail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VARCHAR	</a:t>
                      </a:r>
                      <a:r>
                        <a:rPr lang="en-US" altLang="ko-KR" sz="1600" dirty="0" err="1"/>
                        <a:t>userPasswd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VARCHAR	</a:t>
                      </a:r>
                      <a:r>
                        <a:rPr lang="en-US" altLang="ko-KR" sz="1600" dirty="0" err="1"/>
                        <a:t>userName</a:t>
                      </a:r>
                      <a:endParaRPr lang="en-US" altLang="ko-KR" sz="1600" dirty="0"/>
                    </a:p>
                    <a:p>
                      <a:pPr marL="342900" marR="0" lvl="0" indent="-342900" algn="l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/>
                        <a:t>INT		</a:t>
                      </a:r>
                      <a:r>
                        <a:rPr lang="en-US" altLang="ko-KR" sz="1600" dirty="0" err="1"/>
                        <a:t>userAge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DOUBLE		</a:t>
                      </a:r>
                      <a:r>
                        <a:rPr lang="en-US" altLang="ko-KR" sz="1600" dirty="0" err="1"/>
                        <a:t>userHeight</a:t>
                      </a:r>
                      <a:endParaRPr lang="en-US" altLang="ko-KR" sz="1600" dirty="0"/>
                    </a:p>
                    <a:p>
                      <a:pPr marL="342900" marR="0" lvl="0" indent="-342900" algn="l" defTabSz="11932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/>
                        <a:t>DOUBLE		</a:t>
                      </a:r>
                      <a:r>
                        <a:rPr lang="en-US" altLang="ko-KR" sz="1600" dirty="0" err="1"/>
                        <a:t>userWeight</a:t>
                      </a:r>
                      <a:endParaRPr lang="en-US" altLang="ko-KR" sz="1600" dirty="0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INT		</a:t>
                      </a:r>
                      <a:r>
                        <a:rPr lang="en-US" altLang="ko-KR" sz="1600" dirty="0" err="1"/>
                        <a:t>userGender</a:t>
                      </a:r>
                      <a:endParaRPr lang="en-US" altLang="ko-KR" sz="16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1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77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개발 </a:t>
            </a:r>
            <a:r>
              <a:rPr lang="ko-KR" altLang="en-US" dirty="0">
                <a:solidFill>
                  <a:srgbClr val="5A8BAC"/>
                </a:solidFill>
              </a:rPr>
              <a:t>방법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Development Method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3501430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510128" cy="3306104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Android Studio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를 이용하여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Android Application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구현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Android OS 5.0(Lollipop,API21)~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버전 최적화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지도는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Google Map API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를 이용하여 구현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카메라 디바이스는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Camera API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를 이용하여 구현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MySQL-Apache-Android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형식으로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DB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동기화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TAAS(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교통사고정보 개방시스템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) OPEN API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를 사용하여 빅 데이터 활용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53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개발 </a:t>
            </a:r>
            <a:r>
              <a:rPr lang="ko-KR" altLang="en-US" dirty="0">
                <a:solidFill>
                  <a:srgbClr val="5A8BAC"/>
                </a:solidFill>
              </a:rPr>
              <a:t>방법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Development Method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3"/>
          <p:cNvSpPr txBox="1">
            <a:spLocks/>
          </p:cNvSpPr>
          <p:nvPr/>
        </p:nvSpPr>
        <p:spPr>
          <a:xfrm>
            <a:off x="627261" y="1715183"/>
            <a:ext cx="3501430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Web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44315" y="2664668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3"/>
          <p:cNvSpPr txBox="1">
            <a:spLocks/>
          </p:cNvSpPr>
          <p:nvPr/>
        </p:nvSpPr>
        <p:spPr>
          <a:xfrm>
            <a:off x="628080" y="2958964"/>
            <a:ext cx="9510128" cy="1649920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JSP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를 이용하여 웹 페이지 구현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무료 도메인 사용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EC2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서비스를 사용하여 웹 서버 운영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텍스트 개체 틀 3"/>
          <p:cNvSpPr txBox="1">
            <a:spLocks/>
          </p:cNvSpPr>
          <p:nvPr/>
        </p:nvSpPr>
        <p:spPr>
          <a:xfrm>
            <a:off x="627261" y="4699955"/>
            <a:ext cx="3501430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spc="-150" dirty="0">
                <a:solidFill>
                  <a:schemeClr val="bg1">
                    <a:lumMod val="50000"/>
                  </a:schemeClr>
                </a:solidFill>
              </a:rPr>
              <a:t>Server &amp; DB</a:t>
            </a:r>
            <a:endParaRPr lang="ko-KR" altLang="en-US" sz="32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44315" y="5649440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3"/>
          <p:cNvSpPr txBox="1">
            <a:spLocks/>
          </p:cNvSpPr>
          <p:nvPr/>
        </p:nvSpPr>
        <p:spPr>
          <a:xfrm>
            <a:off x="628080" y="5943736"/>
            <a:ext cx="9510128" cy="1649920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RDS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서비스를 사용하여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MySQL Database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구축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EC2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서비스를 사용하여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Apache Server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구축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AWS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2000" spc="-150" dirty="0">
                <a:solidFill>
                  <a:schemeClr val="bg1">
                    <a:lumMod val="50000"/>
                  </a:schemeClr>
                </a:solidFill>
              </a:rPr>
              <a:t>S3 </a:t>
            </a:r>
            <a:r>
              <a:rPr lang="ko-KR" altLang="en-US" sz="2000" spc="-150" dirty="0">
                <a:solidFill>
                  <a:schemeClr val="bg1">
                    <a:lumMod val="50000"/>
                  </a:schemeClr>
                </a:solidFill>
              </a:rPr>
              <a:t>서비스를 사용하여 미디어 저장 서버로 활용</a:t>
            </a:r>
            <a:endParaRPr lang="en-US" altLang="ko-KR" sz="2000" spc="-1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6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졸업연구 </a:t>
            </a:r>
            <a:r>
              <a:rPr lang="ko-KR" altLang="en-US" dirty="0">
                <a:solidFill>
                  <a:srgbClr val="5A8BAC"/>
                </a:solidFill>
              </a:rPr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Graduate Study Outline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>
          <a:xfrm>
            <a:off x="627262" y="2234279"/>
            <a:ext cx="2683126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발표 지적</a:t>
            </a:r>
            <a:r>
              <a:rPr lang="ko-KR" alt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rgbClr val="5A8BAC"/>
                </a:solidFill>
              </a:rPr>
              <a:t>사항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7262" y="3134679"/>
            <a:ext cx="3946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특화된 하나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를 하는 것이 나을 듯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262" y="3775186"/>
            <a:ext cx="5477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타 제품과의 차별성을 가진 제품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을 기획해볼 것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7262" y="4434720"/>
            <a:ext cx="67040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3.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주제를 집중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해서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기능적으로 차별화된 서비스 개발 필요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744315" y="2880692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r="10040" b="18941"/>
          <a:stretch/>
        </p:blipFill>
        <p:spPr>
          <a:xfrm flipH="1">
            <a:off x="6749104" y="4428249"/>
            <a:ext cx="3705261" cy="34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93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개발 </a:t>
            </a:r>
            <a:r>
              <a:rPr lang="ko-KR" altLang="en-US" dirty="0">
                <a:solidFill>
                  <a:srgbClr val="5A8BAC"/>
                </a:solidFill>
              </a:rPr>
              <a:t>환경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Development Environment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50126"/>
              </p:ext>
            </p:extLst>
          </p:nvPr>
        </p:nvGraphicFramePr>
        <p:xfrm>
          <a:off x="2234096" y="2016596"/>
          <a:ext cx="6096000" cy="4578408"/>
        </p:xfrm>
        <a:graphic>
          <a:graphicData uri="http://schemas.openxmlformats.org/drawingml/2006/table">
            <a:tbl>
              <a:tblPr firstCol="1" bandCol="1">
                <a:tableStyleId>{EB9631B5-78F2-41C9-869B-9F39066F8104}</a:tableStyleId>
              </a:tblPr>
              <a:tblGrid>
                <a:gridCol w="1029730">
                  <a:extLst>
                    <a:ext uri="{9D8B030D-6E8A-4147-A177-3AD203B41FA5}">
                      <a16:colId xmlns:a16="http://schemas.microsoft.com/office/drawing/2014/main" val="504950193"/>
                    </a:ext>
                  </a:extLst>
                </a:gridCol>
                <a:gridCol w="1631092">
                  <a:extLst>
                    <a:ext uri="{9D8B030D-6E8A-4147-A177-3AD203B41FA5}">
                      <a16:colId xmlns:a16="http://schemas.microsoft.com/office/drawing/2014/main" val="740133291"/>
                    </a:ext>
                  </a:extLst>
                </a:gridCol>
                <a:gridCol w="3435178">
                  <a:extLst>
                    <a:ext uri="{9D8B030D-6E8A-4147-A177-3AD203B41FA5}">
                      <a16:colId xmlns:a16="http://schemas.microsoft.com/office/drawing/2014/main" val="2377706446"/>
                    </a:ext>
                  </a:extLst>
                </a:gridCol>
              </a:tblGrid>
              <a:tr h="4836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PC (Web)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OS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Windows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10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1672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Browser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Windows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Edge/IE, Google Chrome, Safari, Firefox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外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547169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Develop Language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HTML5, JSP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111349"/>
                  </a:ext>
                </a:extLst>
              </a:tr>
              <a:tr h="4836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Mobile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OS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OS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564455"/>
                  </a:ext>
                </a:extLst>
              </a:tr>
              <a:tr h="483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GPS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A-GPS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266731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Develop Language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195754"/>
                  </a:ext>
                </a:extLst>
              </a:tr>
              <a:tr h="4836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Tool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Compiler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Android Studio(Mobile), Eclipse(Web)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105886"/>
                  </a:ext>
                </a:extLst>
              </a:tr>
              <a:tr h="483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DB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MySQL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72744"/>
                  </a:ext>
                </a:extLst>
              </a:tr>
              <a:tr h="483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Web Server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Apache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+ Apache Tomcat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1126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3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업무 </a:t>
            </a:r>
            <a:r>
              <a:rPr lang="ko-KR" altLang="en-US" dirty="0">
                <a:solidFill>
                  <a:srgbClr val="5A8BAC"/>
                </a:solidFill>
              </a:rPr>
              <a:t>분담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Business Division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67751"/>
              </p:ext>
            </p:extLst>
          </p:nvPr>
        </p:nvGraphicFramePr>
        <p:xfrm>
          <a:off x="1104357" y="1613782"/>
          <a:ext cx="8352928" cy="5083335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512166">
                  <a:extLst>
                    <a:ext uri="{9D8B030D-6E8A-4147-A177-3AD203B41FA5}">
                      <a16:colId xmlns:a16="http://schemas.microsoft.com/office/drawing/2014/main" val="1071600318"/>
                    </a:ext>
                  </a:extLst>
                </a:gridCol>
                <a:gridCol w="3420381">
                  <a:extLst>
                    <a:ext uri="{9D8B030D-6E8A-4147-A177-3AD203B41FA5}">
                      <a16:colId xmlns:a16="http://schemas.microsoft.com/office/drawing/2014/main" val="1375837046"/>
                    </a:ext>
                  </a:extLst>
                </a:gridCol>
                <a:gridCol w="3420381">
                  <a:extLst>
                    <a:ext uri="{9D8B030D-6E8A-4147-A177-3AD203B41FA5}">
                      <a16:colId xmlns:a16="http://schemas.microsoft.com/office/drawing/2014/main" val="947724128"/>
                    </a:ext>
                  </a:extLst>
                </a:gridCol>
              </a:tblGrid>
              <a:tr h="10166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임현진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정필모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2473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자료수집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지도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네비게이션 </a:t>
                      </a:r>
                      <a:r>
                        <a:rPr lang="en-US" altLang="ko-KR" sz="1600" dirty="0"/>
                        <a:t>API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GPS </a:t>
                      </a:r>
                      <a:r>
                        <a:rPr lang="ko-KR" altLang="en-US" sz="1600" dirty="0"/>
                        <a:t>경로 및 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기존 시스템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및 서버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블랙박스 시스템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61843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웹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어플리케이션 설계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GPS </a:t>
                      </a:r>
                      <a:r>
                        <a:rPr lang="ko-KR" altLang="en-US" sz="1600" dirty="0"/>
                        <a:t>위치 추적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이동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블랙박스 시스템 설계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DB/</a:t>
                      </a:r>
                      <a:r>
                        <a:rPr lang="ko-KR" altLang="en-US" sz="1600" dirty="0"/>
                        <a:t>서버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310675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경로 저장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 err="1"/>
                        <a:t>트래킹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웹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baseline="0" dirty="0"/>
                        <a:t>/ </a:t>
                      </a:r>
                      <a:r>
                        <a:rPr lang="ko-KR" altLang="en-US" sz="1600" baseline="0" dirty="0"/>
                        <a:t>어플리케이션 구현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 &lt;-&gt;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서버</a:t>
                      </a:r>
                      <a:r>
                        <a:rPr lang="en-US" altLang="ko-KR" sz="1600" baseline="0" dirty="0"/>
                        <a:t> &lt;-&gt; </a:t>
                      </a:r>
                      <a:r>
                        <a:rPr lang="ko-KR" altLang="en-US" sz="1600" baseline="0" dirty="0"/>
                        <a:t>앱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웹</a:t>
                      </a:r>
                      <a:r>
                        <a:rPr lang="en-US" altLang="ko-KR" sz="1600" baseline="0" dirty="0"/>
                        <a:t>) </a:t>
                      </a:r>
                      <a:r>
                        <a:rPr lang="ko-KR" altLang="en-US" sz="1600" baseline="0" dirty="0"/>
                        <a:t>연동</a:t>
                      </a:r>
                      <a:endParaRPr lang="en-US" altLang="ko-KR" sz="16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블랙박스 시스템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085940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테스트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A8BA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서비스 작동 테스트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연동 테스트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통합 테스트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유지보수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57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108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수행 </a:t>
            </a:r>
            <a:r>
              <a:rPr lang="ko-KR" altLang="en-US" dirty="0">
                <a:solidFill>
                  <a:srgbClr val="5A8BAC"/>
                </a:solidFill>
              </a:rPr>
              <a:t>일정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Performing Schedule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935858"/>
              </p:ext>
            </p:extLst>
          </p:nvPr>
        </p:nvGraphicFramePr>
        <p:xfrm>
          <a:off x="476240" y="1440532"/>
          <a:ext cx="9602852" cy="5688631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269873">
                  <a:extLst>
                    <a:ext uri="{9D8B030D-6E8A-4147-A177-3AD203B41FA5}">
                      <a16:colId xmlns:a16="http://schemas.microsoft.com/office/drawing/2014/main" val="49351572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747059537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346972362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4216943282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2180583449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929407262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792404478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4094624749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239097475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36489182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306202964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992793856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4123116505"/>
                    </a:ext>
                  </a:extLst>
                </a:gridCol>
              </a:tblGrid>
              <a:tr h="485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03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04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05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06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07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09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A8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065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계획 및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자료수집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프로젝트 계획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자료수집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427542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요구사항 정의 및 분석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요구사항 정의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및 분석</a:t>
                      </a:r>
                      <a:endParaRPr lang="en-US" altLang="ko-KR" sz="1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명세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69333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설계 및 상세 설계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시스템 설계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(GPS, DB)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UI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6697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구현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DB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구축</a:t>
                      </a:r>
                      <a:endParaRPr lang="en-US" altLang="ko-KR" sz="1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코딩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504305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시험 및 데모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통합 테스트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졸업작품 완전성 보강</a:t>
                      </a: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24599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문서화 및 발표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졸업작품 중간보고서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발표</a:t>
                      </a: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822707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산업기술대전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산업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기술대전 참가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57844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졸업작품 최종 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보고서 작성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졸업작품 최종보고서 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및 </a:t>
                      </a:r>
                      <a:r>
                        <a:rPr lang="ko-KR" altLang="en-US" sz="10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패키징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541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3552627" y="2232620"/>
            <a:ext cx="576064" cy="0"/>
          </a:xfrm>
          <a:prstGeom prst="line">
            <a:avLst/>
          </a:prstGeom>
          <a:ln w="127000">
            <a:solidFill>
              <a:srgbClr val="FFC9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28691" y="2952700"/>
            <a:ext cx="360040" cy="0"/>
          </a:xfrm>
          <a:prstGeom prst="line">
            <a:avLst/>
          </a:prstGeom>
          <a:ln w="127000">
            <a:solidFill>
              <a:srgbClr val="FFC9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488731" y="3528764"/>
            <a:ext cx="72008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704755" y="3672780"/>
            <a:ext cx="36004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208811" y="4133182"/>
            <a:ext cx="504056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277666" y="4284847"/>
            <a:ext cx="144331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576963" y="4752900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153027" y="4968924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729091" y="5400972"/>
            <a:ext cx="432048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305155" y="5616996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881219" y="6193060"/>
            <a:ext cx="621809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9503028" y="6769124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88731" y="3528764"/>
            <a:ext cx="432048" cy="0"/>
          </a:xfrm>
          <a:prstGeom prst="line">
            <a:avLst/>
          </a:prstGeom>
          <a:ln w="127000">
            <a:solidFill>
              <a:srgbClr val="FFC9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704755" y="3672780"/>
            <a:ext cx="144016" cy="0"/>
          </a:xfrm>
          <a:prstGeom prst="line">
            <a:avLst/>
          </a:prstGeom>
          <a:ln w="127000">
            <a:solidFill>
              <a:srgbClr val="FFC9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186966" y="7417196"/>
            <a:ext cx="360040" cy="0"/>
          </a:xfrm>
          <a:prstGeom prst="line">
            <a:avLst/>
          </a:prstGeom>
          <a:ln w="127000">
            <a:solidFill>
              <a:srgbClr val="FFC9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2"/>
          <p:cNvSpPr txBox="1">
            <a:spLocks/>
          </p:cNvSpPr>
          <p:nvPr/>
        </p:nvSpPr>
        <p:spPr>
          <a:xfrm>
            <a:off x="8665195" y="7294788"/>
            <a:ext cx="1584176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1193291" rtl="0" eaLnBrk="1" latinLnBrk="1" hangingPunct="1">
              <a:spcBef>
                <a:spcPct val="20000"/>
              </a:spcBef>
              <a:buFontTx/>
              <a:buNone/>
              <a:defRPr lang="ko-KR" altLang="en-US" sz="17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/>
              <a:t>진행 상황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19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n-US" altLang="ko-KR" dirty="0">
                <a:solidFill>
                  <a:srgbClr val="5A8BAC"/>
                </a:solidFill>
              </a:rPr>
              <a:t>Hub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GitHub Address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41" y="2541842"/>
            <a:ext cx="4173910" cy="2753878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1250925" y="1854952"/>
            <a:ext cx="8062342" cy="324329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https://github.com/KPU2014152034/KPUProject.git</a:t>
            </a:r>
            <a:endParaRPr lang="ko-KR" altLang="en-US" sz="2000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250925" y="5658281"/>
            <a:ext cx="8062342" cy="609307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팀장</a:t>
            </a:r>
            <a:r>
              <a:rPr lang="en-US" altLang="ko-KR" sz="18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8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정필모</a:t>
            </a:r>
            <a:r>
              <a:rPr lang="en-US" altLang="ko-KR" sz="18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(KPU2014152034)</a:t>
            </a:r>
          </a:p>
          <a:p>
            <a:r>
              <a:rPr lang="ko-KR" altLang="en-US" sz="18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팀원</a:t>
            </a:r>
            <a:r>
              <a:rPr lang="en-US" altLang="ko-KR" sz="18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8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임현진</a:t>
            </a:r>
            <a:r>
              <a:rPr lang="en-US" altLang="ko-KR" sz="18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(limhj14)</a:t>
            </a:r>
            <a:endParaRPr lang="ko-KR" altLang="en-US" sz="1800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6427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참고</a:t>
            </a:r>
            <a:r>
              <a:rPr lang="ko-KR" altLang="en-US" dirty="0">
                <a:solidFill>
                  <a:srgbClr val="5A8BAC"/>
                </a:solidFill>
              </a:rPr>
              <a:t>문헌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16323" y="2692389"/>
            <a:ext cx="668484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교통사고정보 개방시스템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3"/>
              </a:rPr>
              <a:t>http://taas.koroad.or.kr/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아우토가드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블랙박스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4"/>
              </a:rPr>
              <a:t>http://www.hovans.com/autoguard/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Google Map API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5"/>
              </a:rPr>
              <a:t>https://developers.google.com/maps/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Google Maps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6"/>
              </a:rPr>
              <a:t>https://www.google.com/maps/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Daum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Map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7"/>
              </a:rPr>
              <a:t>http://map.daum.net/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599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졸업연구 </a:t>
            </a:r>
            <a:r>
              <a:rPr lang="ko-KR" altLang="en-US" dirty="0">
                <a:solidFill>
                  <a:srgbClr val="5A8BAC"/>
                </a:solidFill>
              </a:rPr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Graduate Study Outline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>
          <a:xfrm>
            <a:off x="627262" y="2234279"/>
            <a:ext cx="2683126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지적 사항 </a:t>
            </a:r>
            <a:r>
              <a:rPr lang="ko-KR" altLang="en-US" sz="2400" b="1" spc="-150" dirty="0">
                <a:solidFill>
                  <a:srgbClr val="5A8BAC"/>
                </a:solidFill>
              </a:rPr>
              <a:t>답변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7262" y="3134679"/>
            <a:ext cx="87847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블랙박스 기능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을 특장점으로 하는 어플리케이션 제작으로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졸업연구 방향 변경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262" y="3775186"/>
            <a:ext cx="92752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기존의 방향과 크게 달라지지 않도록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자전거에 알맞은 블랙박스 어플리케이션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7262" y="4434720"/>
            <a:ext cx="776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자전거 라이딩에 필요한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기본적인 기능</a:t>
            </a:r>
            <a:r>
              <a:rPr lang="en-US" altLang="ko-KR" sz="2200" b="1" spc="-150" dirty="0">
                <a:solidFill>
                  <a:srgbClr val="5A8BAC"/>
                </a:solidFill>
                <a:latin typeface="+mn-ea"/>
              </a:rPr>
              <a:t>(</a:t>
            </a:r>
            <a:r>
              <a:rPr lang="ko-KR" altLang="en-US" sz="2200" b="1" spc="-150" dirty="0" err="1">
                <a:solidFill>
                  <a:srgbClr val="5A8BAC"/>
                </a:solidFill>
                <a:latin typeface="+mn-ea"/>
              </a:rPr>
              <a:t>트래킹</a:t>
            </a:r>
            <a:r>
              <a:rPr lang="en-US" altLang="ko-KR" sz="2200" b="1" spc="-150" dirty="0">
                <a:solidFill>
                  <a:srgbClr val="5A8BAC"/>
                </a:solidFill>
                <a:latin typeface="+mn-ea"/>
              </a:rPr>
              <a:t>)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은 유지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하고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</a:p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  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자전거에 특화된 블랙박스로 만들기 위해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이벤트 기반 촬영 기능 개발</a:t>
            </a:r>
            <a:endParaRPr lang="en-US" altLang="ko-KR" sz="2200" b="1" spc="-150" dirty="0">
              <a:solidFill>
                <a:srgbClr val="5A8BAC"/>
              </a:solidFill>
              <a:latin typeface="+mn-ea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744315" y="2880692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8961" b="18681"/>
          <a:stretch/>
        </p:blipFill>
        <p:spPr>
          <a:xfrm>
            <a:off x="7272432" y="4537098"/>
            <a:ext cx="3326231" cy="33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0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졸업연구 </a:t>
            </a:r>
            <a:r>
              <a:rPr lang="ko-KR" altLang="en-US" dirty="0">
                <a:solidFill>
                  <a:srgbClr val="5A8BAC"/>
                </a:solidFill>
              </a:rPr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Graduate Study Outline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>
          <a:xfrm>
            <a:off x="627262" y="2234279"/>
            <a:ext cx="2683126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연구 개발</a:t>
            </a:r>
            <a:r>
              <a:rPr lang="ko-KR" alt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rgbClr val="5A8BAC"/>
                </a:solidFill>
              </a:rPr>
              <a:t>배경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7262" y="3134679"/>
            <a:ext cx="93634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1. 2015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 기준 국내 자전거 교통사고 발생건수는 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17,366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건으로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en-US" altLang="ko-KR" sz="2200" b="1" spc="-150" dirty="0">
                <a:solidFill>
                  <a:srgbClr val="5A8BAC"/>
                </a:solidFill>
                <a:latin typeface="+mn-ea"/>
              </a:rPr>
              <a:t>2011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년의 약 </a:t>
            </a:r>
            <a:r>
              <a:rPr lang="en-US" altLang="ko-KR" sz="2200" b="1" spc="-150" dirty="0">
                <a:solidFill>
                  <a:srgbClr val="5A8BAC"/>
                </a:solidFill>
                <a:latin typeface="+mn-ea"/>
              </a:rPr>
              <a:t>1.4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배</a:t>
            </a:r>
            <a:endParaRPr lang="en-US" altLang="ko-KR" sz="2200" b="1" spc="-150" dirty="0">
              <a:solidFill>
                <a:srgbClr val="5A8BAC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262" y="3775186"/>
            <a:ext cx="9156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자동차 블랙박스는 약 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1/3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가량 보급되었지만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자전거 블랙박스 보급은 거의 없음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262" y="4434720"/>
            <a:ext cx="79704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자전거도 차로 분류되어 있는 만큼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자전거 블랙박스의 보급이 필요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함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!</a:t>
            </a:r>
          </a:p>
        </p:txBody>
      </p:sp>
      <p:sp>
        <p:nvSpPr>
          <p:cNvPr id="6" name="직각 삼각형 5"/>
          <p:cNvSpPr/>
          <p:nvPr/>
        </p:nvSpPr>
        <p:spPr>
          <a:xfrm rot="16200000">
            <a:off x="7597692" y="4956307"/>
            <a:ext cx="1368526" cy="4562109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744315" y="2880692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6" idx="3"/>
          </p:cNvCxnSpPr>
          <p:nvPr/>
        </p:nvCxnSpPr>
        <p:spPr>
          <a:xfrm flipV="1">
            <a:off x="8202630" y="7237361"/>
            <a:ext cx="2360380" cy="68426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8336">
            <a:off x="8178560" y="5691892"/>
            <a:ext cx="1976157" cy="16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97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졸업연구 </a:t>
            </a:r>
            <a:r>
              <a:rPr lang="ko-KR" altLang="en-US" dirty="0">
                <a:solidFill>
                  <a:srgbClr val="5A8BAC"/>
                </a:solidFill>
              </a:rPr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Graduate Study Outline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>
          <a:xfrm>
            <a:off x="627262" y="2234279"/>
            <a:ext cx="2683126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연구 개발</a:t>
            </a:r>
            <a:r>
              <a:rPr lang="ko-KR" alt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rgbClr val="5A8BAC"/>
                </a:solidFill>
              </a:rPr>
              <a:t>목표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744315" y="2880692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3408" y="3130620"/>
            <a:ext cx="92001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사용자의 라이딩에 대한 정보를 </a:t>
            </a:r>
            <a:r>
              <a:rPr lang="ko-KR" altLang="en-US" sz="2200" b="1" spc="-150" dirty="0" err="1">
                <a:solidFill>
                  <a:srgbClr val="5A8BAC"/>
                </a:solidFill>
                <a:latin typeface="+mn-ea"/>
              </a:rPr>
              <a:t>트래킹</a:t>
            </a:r>
            <a:r>
              <a:rPr lang="en-US" altLang="ko-KR" sz="2200" b="1" spc="-150" dirty="0">
                <a:solidFill>
                  <a:srgbClr val="5A8BAC"/>
                </a:solidFill>
                <a:latin typeface="+mn-ea"/>
              </a:rPr>
              <a:t>(Tracking)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기능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을 통해 측정 가능하도록 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2307" y="4459450"/>
            <a:ext cx="884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배터리를 절약하는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 </a:t>
            </a:r>
            <a:r>
              <a:rPr lang="ko-KR" altLang="en-US" sz="2200" b="1" spc="-150" dirty="0" err="1">
                <a:solidFill>
                  <a:srgbClr val="5A8BAC"/>
                </a:solidFill>
                <a:latin typeface="+mn-ea"/>
              </a:rPr>
              <a:t>자이로센서를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 사용한 이벤트 기반 블랙박스 동작 기능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구현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307" y="5142727"/>
            <a:ext cx="7571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라이딩 중 일정 시간 멈출 시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자동 일시정지</a:t>
            </a:r>
            <a:r>
              <a:rPr lang="en-US" altLang="ko-KR" sz="2200" b="1" spc="-150" dirty="0">
                <a:solidFill>
                  <a:srgbClr val="5A8BAC"/>
                </a:solidFill>
                <a:latin typeface="+mn-ea"/>
              </a:rPr>
              <a:t>/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시작 기능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구현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	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3408" y="3778636"/>
            <a:ext cx="9393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spc="-15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트래킹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기능 사용 중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스마트폰 후방 카메라 백그라운드 촬영으로 블랙박스 기능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구현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7" y="6553098"/>
            <a:ext cx="10561638" cy="1368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현 27"/>
          <p:cNvSpPr/>
          <p:nvPr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슬라이드 번호 개체 틀 1"/>
          <p:cNvSpPr txBox="1">
            <a:spLocks/>
          </p:cNvSpPr>
          <p:nvPr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6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cxnSp>
        <p:nvCxnSpPr>
          <p:cNvPr id="31" name="직선 연결선 30"/>
          <p:cNvCxnSpPr>
            <a:stCxn id="4" idx="1"/>
            <a:endCxn id="4" idx="3"/>
          </p:cNvCxnSpPr>
          <p:nvPr/>
        </p:nvCxnSpPr>
        <p:spPr>
          <a:xfrm>
            <a:off x="1827" y="7237362"/>
            <a:ext cx="10561638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893" y="5352156"/>
            <a:ext cx="1976157" cy="16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405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졸업연구 </a:t>
            </a:r>
            <a:r>
              <a:rPr lang="ko-KR" altLang="en-US" dirty="0">
                <a:solidFill>
                  <a:srgbClr val="5A8BAC"/>
                </a:solidFill>
              </a:rPr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Graduate Study Outline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>
          <a:xfrm>
            <a:off x="627262" y="2520652"/>
            <a:ext cx="2683126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연구 개발</a:t>
            </a:r>
            <a:r>
              <a:rPr lang="ko-KR" alt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rgbClr val="5A8BAC"/>
                </a:solidFill>
              </a:rPr>
              <a:t>효과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7262" y="3421052"/>
            <a:ext cx="884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기존 자전거 라이딩에 필요한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유틸리티는 유지한 채 블랙박스 영상 확보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가 가능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262" y="4061559"/>
            <a:ext cx="82333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단순 사고 방지용 영상 이외에도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액션 캠 등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다방면으로의 사용이 가능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직각 삼각형 5"/>
          <p:cNvSpPr/>
          <p:nvPr/>
        </p:nvSpPr>
        <p:spPr>
          <a:xfrm rot="16200000" flipV="1">
            <a:off x="1662759" y="4879629"/>
            <a:ext cx="1368526" cy="471546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744315" y="3167065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6" idx="1"/>
            <a:endCxn id="6" idx="3"/>
          </p:cNvCxnSpPr>
          <p:nvPr/>
        </p:nvCxnSpPr>
        <p:spPr>
          <a:xfrm flipH="1" flipV="1">
            <a:off x="-10711" y="7237362"/>
            <a:ext cx="2357733" cy="68426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2025">
            <a:off x="1368586" y="6059286"/>
            <a:ext cx="1976157" cy="16337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7262" y="4702066"/>
            <a:ext cx="82942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블랙박스 촬영에 필요한 비싼 촬영장비를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스마트폰 하나로 해결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할 수 있음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807117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관련연구 및 </a:t>
            </a:r>
            <a:r>
              <a:rPr lang="ko-KR" altLang="en-US" dirty="0">
                <a:solidFill>
                  <a:srgbClr val="5A8BAC"/>
                </a:solidFill>
              </a:rPr>
              <a:t>사례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Related Study And Examples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49726"/>
              </p:ext>
            </p:extLst>
          </p:nvPr>
        </p:nvGraphicFramePr>
        <p:xfrm>
          <a:off x="484134" y="1728564"/>
          <a:ext cx="9545430" cy="5328590"/>
        </p:xfrm>
        <a:graphic>
          <a:graphicData uri="http://schemas.openxmlformats.org/drawingml/2006/table">
            <a:tbl>
              <a:tblPr firstCol="1">
                <a:tableStyleId>{5FD0F851-EC5A-4D38-B0AD-8093EC10F338}</a:tableStyleId>
              </a:tblPr>
              <a:tblGrid>
                <a:gridCol w="1052269">
                  <a:extLst>
                    <a:ext uri="{9D8B030D-6E8A-4147-A177-3AD203B41FA5}">
                      <a16:colId xmlns:a16="http://schemas.microsoft.com/office/drawing/2014/main" val="217164675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075115804"/>
                    </a:ext>
                  </a:extLst>
                </a:gridCol>
                <a:gridCol w="4604729">
                  <a:extLst>
                    <a:ext uri="{9D8B030D-6E8A-4147-A177-3AD203B41FA5}">
                      <a16:colId xmlns:a16="http://schemas.microsoft.com/office/drawing/2014/main" val="4016293696"/>
                    </a:ext>
                  </a:extLst>
                </a:gridCol>
              </a:tblGrid>
              <a:tr h="1362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종류</a:t>
                      </a:r>
                      <a:endParaRPr lang="en-US" altLang="ko-KR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57023"/>
                  </a:ext>
                </a:extLst>
              </a:tr>
              <a:tr h="651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오토보이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블랙박스</a:t>
                      </a: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아우토가드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블랙박스</a:t>
                      </a: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954869"/>
                  </a:ext>
                </a:extLst>
              </a:tr>
              <a:tr h="1693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특장점</a:t>
                      </a:r>
                      <a:endParaRPr lang="ko-KR" altLang="en-US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유튜브 계정을 연결하여 자동 업로드 가능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백그라운드 녹화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충돌 감지 기능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자동 시작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종료 기능</a:t>
                      </a:r>
                      <a:r>
                        <a:rPr lang="en-US" altLang="ko-KR" sz="12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충전 감지</a:t>
                      </a:r>
                      <a:r>
                        <a:rPr lang="en-US" altLang="ko-KR" sz="12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, GPS </a:t>
                      </a:r>
                      <a:r>
                        <a:rPr lang="ko-KR" altLang="en-US" sz="12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감지 등</a:t>
                      </a:r>
                      <a:r>
                        <a:rPr lang="en-US" altLang="ko-KR" sz="12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두 가지 테마 지원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유튜브 계정을 연결하여 자동 업로드 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후 삭제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사고 발생시 보관영상으로 분류하여 별도보관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영상 주기 최소 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초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다양한 파일 확장자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유튜브 업로드 동영상을 이용한 지도 위 비디오 서비스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574633"/>
                  </a:ext>
                </a:extLst>
              </a:tr>
              <a:tr h="1621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단점</a:t>
                      </a:r>
                      <a:endParaRPr lang="ko-KR" altLang="en-US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최소 녹화 주기가 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분으로 약간 긴 편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충돌 센서 감도가 둔감한 편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영상 파일 확장자 제공 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백그라운드 촬영 기능이 유료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시대착오적 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UI</a:t>
                      </a: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217145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2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35" y="1853042"/>
            <a:ext cx="1152128" cy="11521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47" y="1853042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6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983146" y="326717"/>
            <a:ext cx="6595346" cy="553170"/>
          </a:xfrm>
        </p:spPr>
        <p:txBody>
          <a:bodyPr/>
          <a:lstStyle/>
          <a:p>
            <a:pPr algn="ctr"/>
            <a:r>
              <a:rPr lang="ko-KR" altLang="en-US" dirty="0"/>
              <a:t>주요 </a:t>
            </a:r>
            <a:r>
              <a:rPr lang="ko-KR" altLang="en-US" dirty="0">
                <a:solidFill>
                  <a:srgbClr val="5A8BAC"/>
                </a:solidFill>
              </a:rPr>
              <a:t>기능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988327" y="936476"/>
            <a:ext cx="6584984" cy="244812"/>
          </a:xfrm>
        </p:spPr>
        <p:txBody>
          <a:bodyPr/>
          <a:lstStyle/>
          <a:p>
            <a:pPr algn="ctr"/>
            <a:r>
              <a:rPr lang="en-US" altLang="ko-KR" dirty="0"/>
              <a:t>Main Function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67151" y="2172967"/>
            <a:ext cx="4028923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GPS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이용한 사용자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트래킹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(Tracking)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위치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속도계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고도계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충돌 센서를 사용한 사고 감지 시스템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블랙박스 영상 서버 자동 업로드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블랙박스 상시 촬영 기능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텍스트 개체 틀 1"/>
          <p:cNvSpPr txBox="1">
            <a:spLocks/>
          </p:cNvSpPr>
          <p:nvPr/>
        </p:nvSpPr>
        <p:spPr>
          <a:xfrm>
            <a:off x="4056683" y="88444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5110689" y="1368524"/>
            <a:ext cx="341848" cy="0"/>
          </a:xfrm>
          <a:prstGeom prst="line">
            <a:avLst/>
          </a:prstGeom>
          <a:ln w="38100">
            <a:solidFill>
              <a:srgbClr val="5A8BAC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3" name="양쪽 모서리가 둥근 사각형 3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모서리가 둥근 직사각형 50">
              <a:hlinkClick r:id="rId3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양쪽 모서리가 둥근 사각형 3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32790" y="5400972"/>
            <a:ext cx="66960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자전거를 위한 이벤트 기반 블랙박스 촬영 기능 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회전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가속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감속 등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5A8BAC"/>
                </a:solidFill>
              </a:rPr>
              <a:t>·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자전거 사고다발지역 알림 시스템 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(TAAS</a:t>
            </a: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OPEN API </a:t>
            </a: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이용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698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593E-6 -2.46493E-6 L 4.84593E-6 -0.0707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theme">
      <a:majorFont>
        <a:latin typeface="Tium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79697</TotalTime>
  <Words>2012</Words>
  <Application>Microsoft Office PowerPoint</Application>
  <PresentationFormat>사용자 지정</PresentationFormat>
  <Paragraphs>649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나눔고딕</vt:lpstr>
      <vt:lpstr>Arial</vt:lpstr>
      <vt:lpstr>나눔고딕 ExtraBold</vt:lpstr>
      <vt:lpstr>Segoe UI</vt:lpstr>
      <vt:lpstr>Wingdings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프로모션 기획 템플릿</dc:title>
  <dc:creator>ItsMo</dc:creator>
  <cp:lastModifiedBy>PILMO JEONG</cp:lastModifiedBy>
  <cp:revision>7850</cp:revision>
  <cp:lastPrinted>2015-05-22T02:01:08Z</cp:lastPrinted>
  <dcterms:created xsi:type="dcterms:W3CDTF">2013-05-15T08:14:35Z</dcterms:created>
  <dcterms:modified xsi:type="dcterms:W3CDTF">2017-02-20T05:53:22Z</dcterms:modified>
  <cp:contentStatus/>
</cp:coreProperties>
</file>